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5"/>
  </p:notesMasterIdLst>
  <p:handoutMasterIdLst>
    <p:handoutMasterId r:id="rId46"/>
  </p:handoutMasterIdLst>
  <p:sldIdLst>
    <p:sldId id="327" r:id="rId5"/>
    <p:sldId id="330" r:id="rId6"/>
    <p:sldId id="331" r:id="rId7"/>
    <p:sldId id="332" r:id="rId8"/>
    <p:sldId id="298" r:id="rId9"/>
    <p:sldId id="262" r:id="rId10"/>
    <p:sldId id="299" r:id="rId11"/>
    <p:sldId id="302" r:id="rId12"/>
    <p:sldId id="264" r:id="rId13"/>
    <p:sldId id="266" r:id="rId14"/>
    <p:sldId id="265"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288" r:id="rId40"/>
    <p:sldId id="289" r:id="rId41"/>
    <p:sldId id="320" r:id="rId42"/>
    <p:sldId id="274" r:id="rId43"/>
    <p:sldId id="329" r:id="rId4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49.jpg>
</file>

<file path=ppt/media/image5.png>
</file>

<file path=ppt/media/image50.png>
</file>

<file path=ppt/media/image51.png>
</file>

<file path=ppt/media/image52.jpeg>
</file>

<file path=ppt/media/image53.png>
</file>

<file path=ppt/media/image54.png>
</file>

<file path=ppt/media/image5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4194914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82012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730388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3922666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hmed-gharib89/IBM-Applied-Data-Science-Capstone/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ahmed-gharib89/IBM-Applied-Data-Science-Capstone/blob/main/jupyter-labs-eda-sql-coursera_sqllite.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hmed-gharib89/IBM-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hmed-gharib89/IBM-Applied-Data-Science-Capstone/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4.png"/><Relationship Id="rId4" Type="http://schemas.openxmlformats.org/officeDocument/2006/relationships/image" Target="../media/image43.png"/></Relationships>
</file>

<file path=ppt/slides/_rels/slide3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3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github.com/ahmed-gharib89/IBM-Applied-Data-Science-Capstone/blob/main/jupyter-labs-spacex-data-collection-api.ipynb" TargetMode="External"/><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s://github.com/ahmed-gharib89/IBM-Applied-Data-Science-Capstone/blob/main/jupyter-labs-webscraping.ipynb" TargetMode="External"/><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yalapogulan/Data-Science-Capstone-Project/blob/master/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ahmed-gharib89/IBM-Applied-Data-Science-Capstone/blob/main/labs-jupyter-spacex-Data%20wrangl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843482"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Ahmed Gharib</a:t>
            </a:r>
          </a:p>
          <a:p>
            <a:r>
              <a:rPr lang="en-US" dirty="0">
                <a:solidFill>
                  <a:schemeClr val="bg2"/>
                </a:solidFill>
                <a:latin typeface="Abadi" panose="020B0604020104020204" pitchFamily="34" charset="0"/>
                <a:ea typeface="SF Pro" pitchFamily="2" charset="0"/>
                <a:cs typeface="SF Pro" pitchFamily="2" charset="0"/>
              </a:rPr>
              <a:t>1/1/2023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12700" marR="556260">
              <a:lnSpc>
                <a:spcPts val="2210"/>
              </a:lnSpc>
              <a:spcBef>
                <a:spcPts val="335"/>
              </a:spcBef>
            </a:pPr>
            <a:r>
              <a:rPr lang="en-US" sz="2400" spc="-20" dirty="0">
                <a:solidFill>
                  <a:srgbClr val="404040"/>
                </a:solidFill>
                <a:latin typeface="Abadi" panose="020B0604020104020204" pitchFamily="34" charset="0"/>
                <a:cs typeface="Carlito"/>
              </a:rPr>
              <a:t>Exploratory </a:t>
            </a:r>
            <a:r>
              <a:rPr lang="en-US" sz="2400" spc="-25" dirty="0">
                <a:solidFill>
                  <a:srgbClr val="404040"/>
                </a:solidFill>
                <a:latin typeface="Abadi" panose="020B0604020104020204" pitchFamily="34" charset="0"/>
                <a:cs typeface="Carlito"/>
              </a:rPr>
              <a:t>Data </a:t>
            </a:r>
            <a:r>
              <a:rPr lang="en-US" sz="2400" spc="-15" dirty="0">
                <a:solidFill>
                  <a:srgbClr val="404040"/>
                </a:solidFill>
                <a:latin typeface="Abadi" panose="020B0604020104020204" pitchFamily="34" charset="0"/>
                <a:cs typeface="Carlito"/>
              </a:rPr>
              <a:t>Analysis </a:t>
            </a:r>
            <a:r>
              <a:rPr lang="en-US" sz="2400" spc="-20" dirty="0">
                <a:solidFill>
                  <a:srgbClr val="404040"/>
                </a:solidFill>
                <a:latin typeface="Abadi" panose="020B0604020104020204" pitchFamily="34" charset="0"/>
                <a:cs typeface="Carlito"/>
              </a:rPr>
              <a:t>performed </a:t>
            </a:r>
            <a:r>
              <a:rPr lang="en-US" sz="2400" spc="-5" dirty="0">
                <a:solidFill>
                  <a:srgbClr val="404040"/>
                </a:solidFill>
                <a:latin typeface="Abadi" panose="020B0604020104020204" pitchFamily="34" charset="0"/>
                <a:cs typeface="Carlito"/>
              </a:rPr>
              <a:t>on variables </a:t>
            </a:r>
            <a:r>
              <a:rPr lang="en-US" sz="2400" spc="-15" dirty="0">
                <a:solidFill>
                  <a:srgbClr val="404040"/>
                </a:solidFill>
                <a:latin typeface="Abadi" panose="020B0604020104020204" pitchFamily="34" charset="0"/>
                <a:cs typeface="Carlito"/>
              </a:rPr>
              <a:t>Flight </a:t>
            </a:r>
            <a:r>
              <a:rPr lang="en-US" sz="2400" spc="-50" dirty="0">
                <a:solidFill>
                  <a:srgbClr val="404040"/>
                </a:solidFill>
                <a:latin typeface="Abadi" panose="020B0604020104020204" pitchFamily="34" charset="0"/>
                <a:cs typeface="Carlito"/>
              </a:rPr>
              <a:t>Number, </a:t>
            </a:r>
            <a:r>
              <a:rPr lang="en-US" sz="2400" spc="-25" dirty="0">
                <a:solidFill>
                  <a:srgbClr val="404040"/>
                </a:solidFill>
                <a:latin typeface="Abadi" panose="020B0604020104020204" pitchFamily="34" charset="0"/>
                <a:cs typeface="Carlito"/>
              </a:rPr>
              <a:t>Payload </a:t>
            </a:r>
            <a:r>
              <a:rPr lang="en-US" sz="2400" dirty="0">
                <a:solidFill>
                  <a:srgbClr val="404040"/>
                </a:solidFill>
                <a:latin typeface="Abadi" panose="020B0604020104020204" pitchFamily="34" charset="0"/>
                <a:cs typeface="Carlito"/>
              </a:rPr>
              <a:t>Mass, </a:t>
            </a:r>
            <a:r>
              <a:rPr lang="en-US" sz="2400" spc="-5" dirty="0">
                <a:solidFill>
                  <a:srgbClr val="404040"/>
                </a:solidFill>
                <a:latin typeface="Abadi" panose="020B0604020104020204" pitchFamily="34" charset="0"/>
                <a:cs typeface="Carlito"/>
              </a:rPr>
              <a:t>Launch </a:t>
            </a:r>
            <a:r>
              <a:rPr lang="en-US" sz="2400" spc="-15" dirty="0">
                <a:solidFill>
                  <a:srgbClr val="404040"/>
                </a:solidFill>
                <a:latin typeface="Abadi" panose="020B0604020104020204" pitchFamily="34" charset="0"/>
                <a:cs typeface="Carlito"/>
              </a:rPr>
              <a:t>Site,  </a:t>
            </a:r>
            <a:r>
              <a:rPr lang="en-US" sz="2400" spc="-5" dirty="0">
                <a:solidFill>
                  <a:srgbClr val="404040"/>
                </a:solidFill>
                <a:latin typeface="Abadi" panose="020B0604020104020204" pitchFamily="34" charset="0"/>
                <a:cs typeface="Carlito"/>
              </a:rPr>
              <a:t>Orbit, Class </a:t>
            </a:r>
            <a:r>
              <a:rPr lang="en-US" sz="2400" dirty="0">
                <a:solidFill>
                  <a:srgbClr val="404040"/>
                </a:solidFill>
                <a:latin typeface="Abadi" panose="020B0604020104020204" pitchFamily="34" charset="0"/>
                <a:cs typeface="Carlito"/>
              </a:rPr>
              <a:t>and</a:t>
            </a:r>
            <a:r>
              <a:rPr lang="en-US" sz="2400" spc="-45" dirty="0">
                <a:solidFill>
                  <a:srgbClr val="404040"/>
                </a:solidFill>
                <a:latin typeface="Abadi" panose="020B0604020104020204" pitchFamily="34" charset="0"/>
                <a:cs typeface="Carlito"/>
              </a:rPr>
              <a:t> </a:t>
            </a:r>
            <a:r>
              <a:rPr lang="en-US" sz="2400" spc="-130" dirty="0">
                <a:solidFill>
                  <a:srgbClr val="404040"/>
                </a:solidFill>
                <a:latin typeface="Abadi" panose="020B0604020104020204" pitchFamily="34" charset="0"/>
                <a:cs typeface="Carlito"/>
              </a:rPr>
              <a:t>Year.</a:t>
            </a:r>
            <a:endParaRPr lang="en-US" sz="2400" dirty="0">
              <a:latin typeface="Abadi" panose="020B0604020104020204" pitchFamily="34" charset="0"/>
              <a:cs typeface="Carlito"/>
            </a:endParaRPr>
          </a:p>
          <a:p>
            <a:pPr marL="12700">
              <a:lnSpc>
                <a:spcPct val="100000"/>
              </a:lnSpc>
              <a:spcBef>
                <a:spcPts val="1050"/>
              </a:spcBef>
            </a:pPr>
            <a:r>
              <a:rPr lang="en-US" sz="2400" u="heavy" spc="-5" dirty="0">
                <a:solidFill>
                  <a:srgbClr val="404040"/>
                </a:solidFill>
                <a:uFill>
                  <a:solidFill>
                    <a:srgbClr val="404040"/>
                  </a:solidFill>
                </a:uFill>
                <a:latin typeface="Abadi" panose="020B0604020104020204" pitchFamily="34" charset="0"/>
                <a:cs typeface="Carlito"/>
              </a:rPr>
              <a:t>Plots</a:t>
            </a:r>
            <a:r>
              <a:rPr lang="en-US" sz="2400" u="heavy" spc="-55" dirty="0">
                <a:solidFill>
                  <a:srgbClr val="404040"/>
                </a:solidFill>
                <a:uFill>
                  <a:solidFill>
                    <a:srgbClr val="404040"/>
                  </a:solidFill>
                </a:uFill>
                <a:latin typeface="Abadi" panose="020B0604020104020204" pitchFamily="34" charset="0"/>
                <a:cs typeface="Carlito"/>
              </a:rPr>
              <a:t> </a:t>
            </a:r>
            <a:r>
              <a:rPr lang="en-US" sz="2400" u="heavy" spc="-5" dirty="0">
                <a:solidFill>
                  <a:srgbClr val="404040"/>
                </a:solidFill>
                <a:uFill>
                  <a:solidFill>
                    <a:srgbClr val="404040"/>
                  </a:solidFill>
                </a:uFill>
                <a:latin typeface="Abadi" panose="020B0604020104020204" pitchFamily="34" charset="0"/>
                <a:cs typeface="Carlito"/>
              </a:rPr>
              <a:t>Used:</a:t>
            </a:r>
            <a:endParaRPr lang="en-US" sz="2400" dirty="0">
              <a:latin typeface="Abadi" panose="020B0604020104020204" pitchFamily="34" charset="0"/>
              <a:cs typeface="Carlito"/>
            </a:endParaRPr>
          </a:p>
          <a:p>
            <a:pPr marL="12700" marR="405765">
              <a:lnSpc>
                <a:spcPts val="2210"/>
              </a:lnSpc>
              <a:spcBef>
                <a:spcPts val="1430"/>
              </a:spcBef>
            </a:pPr>
            <a:r>
              <a:rPr lang="en-US" sz="2400" spc="-15" dirty="0">
                <a:solidFill>
                  <a:srgbClr val="404040"/>
                </a:solidFill>
                <a:latin typeface="Abadi" panose="020B0604020104020204" pitchFamily="34" charset="0"/>
                <a:cs typeface="Carlito"/>
              </a:rPr>
              <a:t>Flight </a:t>
            </a:r>
            <a:r>
              <a:rPr lang="en-US" sz="2400" dirty="0">
                <a:solidFill>
                  <a:srgbClr val="404040"/>
                </a:solidFill>
                <a:latin typeface="Abadi" panose="020B0604020104020204" pitchFamily="34" charset="0"/>
                <a:cs typeface="Carlito"/>
              </a:rPr>
              <a:t>Number </a:t>
            </a:r>
            <a:r>
              <a:rPr lang="en-US" sz="2400" spc="-20" dirty="0">
                <a:solidFill>
                  <a:srgbClr val="404040"/>
                </a:solidFill>
                <a:latin typeface="Abadi" panose="020B0604020104020204" pitchFamily="34" charset="0"/>
                <a:cs typeface="Carlito"/>
              </a:rPr>
              <a:t>vs. </a:t>
            </a:r>
            <a:r>
              <a:rPr lang="en-US" sz="2400" spc="-25" dirty="0">
                <a:solidFill>
                  <a:srgbClr val="404040"/>
                </a:solidFill>
                <a:latin typeface="Abadi" panose="020B0604020104020204" pitchFamily="34" charset="0"/>
                <a:cs typeface="Carlito"/>
              </a:rPr>
              <a:t>Payload </a:t>
            </a:r>
            <a:r>
              <a:rPr lang="en-US" sz="2400" dirty="0">
                <a:solidFill>
                  <a:srgbClr val="404040"/>
                </a:solidFill>
                <a:latin typeface="Abadi" panose="020B0604020104020204" pitchFamily="34" charset="0"/>
                <a:cs typeface="Carlito"/>
              </a:rPr>
              <a:t>Mass, </a:t>
            </a:r>
            <a:r>
              <a:rPr lang="en-US" sz="2400" spc="-10" dirty="0">
                <a:solidFill>
                  <a:srgbClr val="404040"/>
                </a:solidFill>
                <a:latin typeface="Abadi" panose="020B0604020104020204" pitchFamily="34" charset="0"/>
                <a:cs typeface="Carlito"/>
              </a:rPr>
              <a:t>Flight </a:t>
            </a:r>
            <a:r>
              <a:rPr lang="en-US" sz="2400" dirty="0">
                <a:solidFill>
                  <a:srgbClr val="404040"/>
                </a:solidFill>
                <a:latin typeface="Abadi" panose="020B0604020104020204" pitchFamily="34" charset="0"/>
                <a:cs typeface="Carlito"/>
              </a:rPr>
              <a:t>Number </a:t>
            </a:r>
            <a:r>
              <a:rPr lang="en-US" sz="2400" spc="-20" dirty="0">
                <a:solidFill>
                  <a:srgbClr val="404040"/>
                </a:solidFill>
                <a:latin typeface="Abadi" panose="020B0604020104020204" pitchFamily="34" charset="0"/>
                <a:cs typeface="Carlito"/>
              </a:rPr>
              <a:t>vs. </a:t>
            </a:r>
            <a:r>
              <a:rPr lang="en-US" sz="2400" spc="-5" dirty="0">
                <a:solidFill>
                  <a:srgbClr val="404040"/>
                </a:solidFill>
                <a:latin typeface="Abadi" panose="020B0604020104020204" pitchFamily="34" charset="0"/>
                <a:cs typeface="Carlito"/>
              </a:rPr>
              <a:t>Launch </a:t>
            </a:r>
            <a:r>
              <a:rPr lang="en-US" sz="2400" spc="-15" dirty="0">
                <a:solidFill>
                  <a:srgbClr val="404040"/>
                </a:solidFill>
                <a:latin typeface="Abadi" panose="020B0604020104020204" pitchFamily="34" charset="0"/>
                <a:cs typeface="Carlito"/>
              </a:rPr>
              <a:t>Site, </a:t>
            </a:r>
            <a:r>
              <a:rPr lang="en-US" sz="2400" spc="-25" dirty="0">
                <a:solidFill>
                  <a:srgbClr val="404040"/>
                </a:solidFill>
                <a:latin typeface="Abadi" panose="020B0604020104020204" pitchFamily="34" charset="0"/>
                <a:cs typeface="Carlito"/>
              </a:rPr>
              <a:t>Payload </a:t>
            </a:r>
            <a:r>
              <a:rPr lang="en-US" sz="2400" dirty="0">
                <a:solidFill>
                  <a:srgbClr val="404040"/>
                </a:solidFill>
                <a:latin typeface="Abadi" panose="020B0604020104020204" pitchFamily="34" charset="0"/>
                <a:cs typeface="Carlito"/>
              </a:rPr>
              <a:t>Mass </a:t>
            </a:r>
            <a:r>
              <a:rPr lang="en-US" sz="2400" spc="-20" dirty="0">
                <a:solidFill>
                  <a:srgbClr val="404040"/>
                </a:solidFill>
                <a:latin typeface="Abadi" panose="020B0604020104020204" pitchFamily="34" charset="0"/>
                <a:cs typeface="Carlito"/>
              </a:rPr>
              <a:t>vs. </a:t>
            </a:r>
            <a:r>
              <a:rPr lang="en-US" sz="2400" spc="-5" dirty="0">
                <a:solidFill>
                  <a:srgbClr val="404040"/>
                </a:solidFill>
                <a:latin typeface="Abadi" panose="020B0604020104020204" pitchFamily="34" charset="0"/>
                <a:cs typeface="Carlito"/>
              </a:rPr>
              <a:t>Launch </a:t>
            </a:r>
            <a:r>
              <a:rPr lang="en-US" sz="2400" spc="-15" dirty="0">
                <a:solidFill>
                  <a:srgbClr val="404040"/>
                </a:solidFill>
                <a:latin typeface="Abadi" panose="020B0604020104020204" pitchFamily="34" charset="0"/>
                <a:cs typeface="Carlito"/>
              </a:rPr>
              <a:t>Site,  </a:t>
            </a:r>
            <a:r>
              <a:rPr lang="en-US" sz="2400" spc="-5" dirty="0">
                <a:solidFill>
                  <a:srgbClr val="404040"/>
                </a:solidFill>
                <a:latin typeface="Abadi" panose="020B0604020104020204" pitchFamily="34" charset="0"/>
                <a:cs typeface="Carlito"/>
              </a:rPr>
              <a:t>Orbit </a:t>
            </a:r>
            <a:r>
              <a:rPr lang="en-US" sz="2400" spc="-20" dirty="0">
                <a:solidFill>
                  <a:srgbClr val="404040"/>
                </a:solidFill>
                <a:latin typeface="Abadi" panose="020B0604020104020204" pitchFamily="34" charset="0"/>
                <a:cs typeface="Carlito"/>
              </a:rPr>
              <a:t>vs. </a:t>
            </a:r>
            <a:r>
              <a:rPr lang="en-US" sz="2400" dirty="0">
                <a:solidFill>
                  <a:srgbClr val="404040"/>
                </a:solidFill>
                <a:latin typeface="Abadi" panose="020B0604020104020204" pitchFamily="34" charset="0"/>
                <a:cs typeface="Carlito"/>
              </a:rPr>
              <a:t>Success </a:t>
            </a:r>
            <a:r>
              <a:rPr lang="en-US" sz="2400" spc="-20" dirty="0">
                <a:solidFill>
                  <a:srgbClr val="404040"/>
                </a:solidFill>
                <a:latin typeface="Abadi" panose="020B0604020104020204" pitchFamily="34" charset="0"/>
                <a:cs typeface="Carlito"/>
              </a:rPr>
              <a:t>Rate, </a:t>
            </a:r>
            <a:r>
              <a:rPr lang="en-US" sz="2400" spc="-10" dirty="0">
                <a:solidFill>
                  <a:srgbClr val="404040"/>
                </a:solidFill>
                <a:latin typeface="Abadi" panose="020B0604020104020204" pitchFamily="34" charset="0"/>
                <a:cs typeface="Carlito"/>
              </a:rPr>
              <a:t>Flight </a:t>
            </a:r>
            <a:r>
              <a:rPr lang="en-US" sz="2400" dirty="0">
                <a:solidFill>
                  <a:srgbClr val="404040"/>
                </a:solidFill>
                <a:latin typeface="Abadi" panose="020B0604020104020204" pitchFamily="34" charset="0"/>
                <a:cs typeface="Carlito"/>
              </a:rPr>
              <a:t>Number </a:t>
            </a:r>
            <a:r>
              <a:rPr lang="en-US" sz="2400" spc="-20" dirty="0">
                <a:solidFill>
                  <a:srgbClr val="404040"/>
                </a:solidFill>
                <a:latin typeface="Abadi" panose="020B0604020104020204" pitchFamily="34" charset="0"/>
                <a:cs typeface="Carlito"/>
              </a:rPr>
              <a:t>vs. </a:t>
            </a:r>
            <a:r>
              <a:rPr lang="en-US" sz="2400" spc="-5" dirty="0">
                <a:solidFill>
                  <a:srgbClr val="404040"/>
                </a:solidFill>
                <a:latin typeface="Abadi" panose="020B0604020104020204" pitchFamily="34" charset="0"/>
                <a:cs typeface="Carlito"/>
              </a:rPr>
              <a:t>Orbit, </a:t>
            </a:r>
            <a:r>
              <a:rPr lang="en-US" sz="2400" spc="-25" dirty="0">
                <a:solidFill>
                  <a:srgbClr val="404040"/>
                </a:solidFill>
                <a:latin typeface="Abadi" panose="020B0604020104020204" pitchFamily="34" charset="0"/>
                <a:cs typeface="Carlito"/>
              </a:rPr>
              <a:t>Payload </a:t>
            </a:r>
            <a:r>
              <a:rPr lang="en-US" sz="2400" spc="-15" dirty="0">
                <a:solidFill>
                  <a:srgbClr val="404040"/>
                </a:solidFill>
                <a:latin typeface="Abadi" panose="020B0604020104020204" pitchFamily="34" charset="0"/>
                <a:cs typeface="Carlito"/>
              </a:rPr>
              <a:t>vs </a:t>
            </a:r>
            <a:r>
              <a:rPr lang="en-US" sz="2400" spc="-5" dirty="0">
                <a:solidFill>
                  <a:srgbClr val="404040"/>
                </a:solidFill>
                <a:latin typeface="Abadi" panose="020B0604020104020204" pitchFamily="34" charset="0"/>
                <a:cs typeface="Carlito"/>
              </a:rPr>
              <a:t>Orbit, </a:t>
            </a:r>
            <a:r>
              <a:rPr lang="en-US" sz="2400" dirty="0">
                <a:solidFill>
                  <a:srgbClr val="404040"/>
                </a:solidFill>
                <a:latin typeface="Abadi" panose="020B0604020104020204" pitchFamily="34" charset="0"/>
                <a:cs typeface="Carlito"/>
              </a:rPr>
              <a:t>and Success </a:t>
            </a:r>
            <a:r>
              <a:rPr lang="en-US" sz="2400" spc="-60" dirty="0">
                <a:solidFill>
                  <a:srgbClr val="404040"/>
                </a:solidFill>
                <a:latin typeface="Abadi" panose="020B0604020104020204" pitchFamily="34" charset="0"/>
                <a:cs typeface="Carlito"/>
              </a:rPr>
              <a:t>Yearly</a:t>
            </a:r>
            <a:r>
              <a:rPr lang="en-US" sz="2400" spc="70" dirty="0">
                <a:solidFill>
                  <a:srgbClr val="404040"/>
                </a:solidFill>
                <a:latin typeface="Abadi" panose="020B0604020104020204" pitchFamily="34" charset="0"/>
                <a:cs typeface="Carlito"/>
              </a:rPr>
              <a:t> </a:t>
            </a:r>
            <a:r>
              <a:rPr lang="en-US" sz="2400" spc="-60" dirty="0">
                <a:solidFill>
                  <a:srgbClr val="404040"/>
                </a:solidFill>
                <a:latin typeface="Abadi" panose="020B0604020104020204" pitchFamily="34" charset="0"/>
                <a:cs typeface="Carlito"/>
              </a:rPr>
              <a:t>Trend</a:t>
            </a:r>
            <a:endParaRPr lang="en-US" sz="2400" dirty="0">
              <a:latin typeface="Abadi" panose="020B0604020104020204" pitchFamily="34" charset="0"/>
              <a:cs typeface="Carlito"/>
            </a:endParaRPr>
          </a:p>
          <a:p>
            <a:pPr marL="12700">
              <a:lnSpc>
                <a:spcPts val="2300"/>
              </a:lnSpc>
              <a:spcBef>
                <a:spcPts val="1160"/>
              </a:spcBef>
            </a:pPr>
            <a:r>
              <a:rPr lang="en-US" sz="2400" spc="-25" dirty="0">
                <a:solidFill>
                  <a:srgbClr val="404040"/>
                </a:solidFill>
                <a:latin typeface="Abadi" panose="020B0604020104020204" pitchFamily="34" charset="0"/>
                <a:cs typeface="Carlito"/>
              </a:rPr>
              <a:t>Scatter </a:t>
            </a:r>
            <a:r>
              <a:rPr lang="en-US" sz="2400" spc="-5" dirty="0">
                <a:solidFill>
                  <a:srgbClr val="404040"/>
                </a:solidFill>
                <a:latin typeface="Abadi" panose="020B0604020104020204" pitchFamily="34" charset="0"/>
                <a:cs typeface="Carlito"/>
              </a:rPr>
              <a:t>plots, line </a:t>
            </a:r>
            <a:r>
              <a:rPr lang="en-US" sz="2400" dirty="0">
                <a:solidFill>
                  <a:srgbClr val="404040"/>
                </a:solidFill>
                <a:latin typeface="Abadi" panose="020B0604020104020204" pitchFamily="34" charset="0"/>
                <a:cs typeface="Carlito"/>
              </a:rPr>
              <a:t>charts, and </a:t>
            </a:r>
            <a:r>
              <a:rPr lang="en-US" sz="2400" spc="-5" dirty="0">
                <a:solidFill>
                  <a:srgbClr val="404040"/>
                </a:solidFill>
                <a:latin typeface="Abadi" panose="020B0604020104020204" pitchFamily="34" charset="0"/>
                <a:cs typeface="Carlito"/>
              </a:rPr>
              <a:t>bar plots </a:t>
            </a:r>
            <a:r>
              <a:rPr lang="en-US" sz="2400" spc="-20" dirty="0">
                <a:solidFill>
                  <a:srgbClr val="404040"/>
                </a:solidFill>
                <a:latin typeface="Abadi" panose="020B0604020104020204" pitchFamily="34" charset="0"/>
                <a:cs typeface="Carlito"/>
              </a:rPr>
              <a:t>were </a:t>
            </a:r>
            <a:r>
              <a:rPr lang="en-US" sz="2400" spc="-5" dirty="0">
                <a:solidFill>
                  <a:srgbClr val="404040"/>
                </a:solidFill>
                <a:latin typeface="Abadi" panose="020B0604020104020204" pitchFamily="34" charset="0"/>
                <a:cs typeface="Carlito"/>
              </a:rPr>
              <a:t>used </a:t>
            </a:r>
            <a:r>
              <a:rPr lang="en-US" sz="2400" spc="-20" dirty="0">
                <a:solidFill>
                  <a:srgbClr val="404040"/>
                </a:solidFill>
                <a:latin typeface="Abadi" panose="020B0604020104020204" pitchFamily="34" charset="0"/>
                <a:cs typeface="Carlito"/>
              </a:rPr>
              <a:t>to compare </a:t>
            </a:r>
            <a:r>
              <a:rPr lang="en-US" sz="2400" spc="-5" dirty="0">
                <a:solidFill>
                  <a:srgbClr val="404040"/>
                </a:solidFill>
                <a:latin typeface="Abadi" panose="020B0604020104020204" pitchFamily="34" charset="0"/>
                <a:cs typeface="Carlito"/>
              </a:rPr>
              <a:t>relationships between variables</a:t>
            </a:r>
            <a:r>
              <a:rPr lang="en-US" sz="2400" spc="-20" dirty="0">
                <a:solidFill>
                  <a:srgbClr val="404040"/>
                </a:solidFill>
                <a:latin typeface="Abadi" panose="020B0604020104020204" pitchFamily="34" charset="0"/>
                <a:cs typeface="Carlito"/>
              </a:rPr>
              <a:t> to</a:t>
            </a:r>
            <a:endParaRPr lang="en-US" sz="2400" dirty="0">
              <a:latin typeface="Abadi" panose="020B0604020104020204" pitchFamily="34" charset="0"/>
              <a:cs typeface="Carlito"/>
            </a:endParaRPr>
          </a:p>
          <a:p>
            <a:pPr marL="12700">
              <a:lnSpc>
                <a:spcPts val="2300"/>
              </a:lnSpc>
            </a:pPr>
            <a:r>
              <a:rPr lang="en-US" sz="2400" spc="-5" dirty="0">
                <a:solidFill>
                  <a:srgbClr val="404040"/>
                </a:solidFill>
                <a:latin typeface="Abadi" panose="020B0604020104020204" pitchFamily="34" charset="0"/>
                <a:cs typeface="Carlito"/>
              </a:rPr>
              <a:t>decide if </a:t>
            </a:r>
            <a:r>
              <a:rPr lang="en-US" sz="2400" dirty="0">
                <a:solidFill>
                  <a:srgbClr val="404040"/>
                </a:solidFill>
                <a:latin typeface="Abadi" panose="020B0604020104020204" pitchFamily="34" charset="0"/>
                <a:cs typeface="Carlito"/>
              </a:rPr>
              <a:t>a </a:t>
            </a:r>
            <a:r>
              <a:rPr lang="en-US" sz="2400" spc="-10" dirty="0">
                <a:solidFill>
                  <a:srgbClr val="404040"/>
                </a:solidFill>
                <a:latin typeface="Abadi" panose="020B0604020104020204" pitchFamily="34" charset="0"/>
                <a:cs typeface="Carlito"/>
              </a:rPr>
              <a:t>relationship </a:t>
            </a:r>
            <a:r>
              <a:rPr lang="en-US" sz="2400" spc="-25" dirty="0">
                <a:solidFill>
                  <a:srgbClr val="404040"/>
                </a:solidFill>
                <a:latin typeface="Abadi" panose="020B0604020104020204" pitchFamily="34" charset="0"/>
                <a:cs typeface="Carlito"/>
              </a:rPr>
              <a:t>exists </a:t>
            </a:r>
            <a:r>
              <a:rPr lang="en-US" sz="2400" dirty="0">
                <a:solidFill>
                  <a:srgbClr val="404040"/>
                </a:solidFill>
                <a:latin typeface="Abadi" panose="020B0604020104020204" pitchFamily="34" charset="0"/>
                <a:cs typeface="Carlito"/>
              </a:rPr>
              <a:t>so </a:t>
            </a:r>
            <a:r>
              <a:rPr lang="en-US" sz="2400" spc="-5" dirty="0">
                <a:solidFill>
                  <a:srgbClr val="404040"/>
                </a:solidFill>
                <a:latin typeface="Abadi" panose="020B0604020104020204" pitchFamily="34" charset="0"/>
                <a:cs typeface="Carlito"/>
              </a:rPr>
              <a:t>that they could </a:t>
            </a:r>
            <a:r>
              <a:rPr lang="en-US" sz="2400" dirty="0">
                <a:solidFill>
                  <a:srgbClr val="404040"/>
                </a:solidFill>
                <a:latin typeface="Abadi" panose="020B0604020104020204" pitchFamily="34" charset="0"/>
                <a:cs typeface="Carlito"/>
              </a:rPr>
              <a:t>be </a:t>
            </a:r>
            <a:r>
              <a:rPr lang="en-US" sz="2400" spc="-5" dirty="0">
                <a:solidFill>
                  <a:srgbClr val="404040"/>
                </a:solidFill>
                <a:latin typeface="Abadi" panose="020B0604020104020204" pitchFamily="34" charset="0"/>
                <a:cs typeface="Carlito"/>
              </a:rPr>
              <a:t>used in </a:t>
            </a:r>
            <a:r>
              <a:rPr lang="en-US" sz="2400" spc="-10" dirty="0">
                <a:solidFill>
                  <a:srgbClr val="404040"/>
                </a:solidFill>
                <a:latin typeface="Abadi" panose="020B0604020104020204" pitchFamily="34" charset="0"/>
                <a:cs typeface="Carlito"/>
              </a:rPr>
              <a:t>training </a:t>
            </a:r>
            <a:r>
              <a:rPr lang="en-US" sz="2400" dirty="0">
                <a:solidFill>
                  <a:srgbClr val="404040"/>
                </a:solidFill>
                <a:latin typeface="Abadi" panose="020B0604020104020204" pitchFamily="34" charset="0"/>
                <a:cs typeface="Carlito"/>
              </a:rPr>
              <a:t>the machine </a:t>
            </a:r>
            <a:r>
              <a:rPr lang="en-US" sz="2400" spc="-5" dirty="0">
                <a:solidFill>
                  <a:srgbClr val="404040"/>
                </a:solidFill>
                <a:latin typeface="Abadi" panose="020B0604020104020204" pitchFamily="34" charset="0"/>
                <a:cs typeface="Carlito"/>
              </a:rPr>
              <a:t>learning</a:t>
            </a:r>
            <a:r>
              <a:rPr lang="en-US" sz="2400" spc="-4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model</a:t>
            </a:r>
            <a:endParaRPr lang="en-US" sz="2400" dirty="0">
              <a:latin typeface="Abadi" panose="020B0604020104020204" pitchFamily="34" charset="0"/>
              <a:cs typeface="Carlito"/>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D0722E97-D2D5-4755-BD27-2B84F903B975}"/>
              </a:ext>
            </a:extLst>
          </p:cNvPr>
          <p:cNvSpPr txBox="1"/>
          <p:nvPr/>
        </p:nvSpPr>
        <p:spPr>
          <a:xfrm>
            <a:off x="7139567" y="142428"/>
            <a:ext cx="4647271" cy="1077218"/>
          </a:xfrm>
          <a:prstGeom prst="rect">
            <a:avLst/>
          </a:prstGeom>
          <a:noFill/>
        </p:spPr>
        <p:txBody>
          <a:bodyPr wrap="square">
            <a:spAutoFit/>
          </a:bodyPr>
          <a:lstStyle/>
          <a:p>
            <a:r>
              <a:rPr lang="en-GB" sz="1600" dirty="0">
                <a:latin typeface="Abadi" panose="020B0604020104020204" pitchFamily="34" charset="0"/>
              </a:rPr>
              <a:t>GitHub URL</a:t>
            </a:r>
          </a:p>
          <a:p>
            <a:r>
              <a:rPr lang="en-GB" sz="1600" dirty="0">
                <a:latin typeface="Abadi" panose="020B0604020104020204" pitchFamily="34" charset="0"/>
                <a:hlinkClick r:id="rId3"/>
              </a:rPr>
              <a:t>https://github.com/ahmed-gharib89/IBM-Applied-Data-Science-Capstone/blob/main/jupyter-labs-eda-dataviz.ipynb</a:t>
            </a:r>
            <a:endParaRPr lang="en-GB" sz="1600" dirty="0">
              <a:latin typeface="Abadi" panose="020B0604020104020204" pitchFamily="34" charset="0"/>
            </a:endParaRP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9745589" cy="4850703"/>
          </a:xfrm>
          <a:prstGeom prst="rect">
            <a:avLst/>
          </a:prstGeom>
        </p:spPr>
        <p:txBody>
          <a:bodyPr lIns="91440" tIns="45720" rIns="91440" bIns="45720" anchor="t"/>
          <a:lstStyle/>
          <a:p>
            <a:pPr marL="12700">
              <a:lnSpc>
                <a:spcPct val="100000"/>
              </a:lnSpc>
              <a:spcBef>
                <a:spcPts val="1280"/>
              </a:spcBef>
            </a:pPr>
            <a:r>
              <a:rPr lang="en-US" sz="1600" dirty="0">
                <a:latin typeface="Abadi" panose="020B0604020104020204" pitchFamily="34" charset="0"/>
              </a:rPr>
              <a:t>- Display the names of the unique launch sites in the space mission </a:t>
            </a:r>
          </a:p>
          <a:p>
            <a:pPr marL="12700">
              <a:lnSpc>
                <a:spcPct val="100000"/>
              </a:lnSpc>
              <a:spcBef>
                <a:spcPts val="1280"/>
              </a:spcBef>
            </a:pPr>
            <a:r>
              <a:rPr lang="en-US" sz="1600" dirty="0">
                <a:latin typeface="Abadi" panose="020B0604020104020204" pitchFamily="34" charset="0"/>
              </a:rPr>
              <a:t>- Display 5 records where launch sites begin with the string 'CCA’ </a:t>
            </a:r>
          </a:p>
          <a:p>
            <a:pPr marL="12700">
              <a:lnSpc>
                <a:spcPct val="100000"/>
              </a:lnSpc>
              <a:spcBef>
                <a:spcPts val="1280"/>
              </a:spcBef>
            </a:pPr>
            <a:r>
              <a:rPr lang="en-US" sz="1600" dirty="0">
                <a:latin typeface="Abadi" panose="020B0604020104020204" pitchFamily="34" charset="0"/>
              </a:rPr>
              <a:t>- Display the total payload mass carried by boosters launched by NASA (CRS) </a:t>
            </a:r>
          </a:p>
          <a:p>
            <a:pPr marL="12700">
              <a:lnSpc>
                <a:spcPct val="100000"/>
              </a:lnSpc>
              <a:spcBef>
                <a:spcPts val="1280"/>
              </a:spcBef>
            </a:pPr>
            <a:r>
              <a:rPr lang="en-US" sz="1600" dirty="0">
                <a:latin typeface="Abadi" panose="020B0604020104020204" pitchFamily="34" charset="0"/>
              </a:rPr>
              <a:t>- Display average payload mass carried by booster version F9 v1.1 </a:t>
            </a:r>
          </a:p>
          <a:p>
            <a:pPr marL="12700">
              <a:lnSpc>
                <a:spcPct val="100000"/>
              </a:lnSpc>
              <a:spcBef>
                <a:spcPts val="1280"/>
              </a:spcBef>
            </a:pPr>
            <a:r>
              <a:rPr lang="en-US" sz="1600" dirty="0">
                <a:latin typeface="Abadi" panose="020B0604020104020204" pitchFamily="34" charset="0"/>
              </a:rPr>
              <a:t>- List the date when the first </a:t>
            </a:r>
            <a:r>
              <a:rPr lang="en-US" sz="1600" dirty="0" err="1">
                <a:latin typeface="Abadi" panose="020B0604020104020204" pitchFamily="34" charset="0"/>
              </a:rPr>
              <a:t>succesful</a:t>
            </a:r>
            <a:r>
              <a:rPr lang="en-US" sz="1600" dirty="0">
                <a:latin typeface="Abadi" panose="020B0604020104020204" pitchFamily="34" charset="0"/>
              </a:rPr>
              <a:t> landing outcome in ground pad was </a:t>
            </a:r>
            <a:r>
              <a:rPr lang="en-US" sz="1600" dirty="0" err="1">
                <a:latin typeface="Abadi" panose="020B0604020104020204" pitchFamily="34" charset="0"/>
              </a:rPr>
              <a:t>acheived</a:t>
            </a:r>
            <a:r>
              <a:rPr lang="en-US" sz="1600" dirty="0">
                <a:latin typeface="Abadi" panose="020B0604020104020204" pitchFamily="34" charset="0"/>
              </a:rPr>
              <a:t>. </a:t>
            </a:r>
          </a:p>
          <a:p>
            <a:pPr marL="12700">
              <a:lnSpc>
                <a:spcPct val="100000"/>
              </a:lnSpc>
              <a:spcBef>
                <a:spcPts val="1280"/>
              </a:spcBef>
            </a:pPr>
            <a:r>
              <a:rPr lang="en-US" sz="1600" dirty="0">
                <a:latin typeface="Abadi" panose="020B0604020104020204" pitchFamily="34" charset="0"/>
              </a:rPr>
              <a:t>- List the names of the boosters which have success in drone ship and have payload mass greater than 4000 but less than 6000 </a:t>
            </a:r>
          </a:p>
          <a:p>
            <a:pPr marL="12700">
              <a:lnSpc>
                <a:spcPct val="100000"/>
              </a:lnSpc>
              <a:spcBef>
                <a:spcPts val="1280"/>
              </a:spcBef>
            </a:pPr>
            <a:r>
              <a:rPr lang="en-US" sz="1600" dirty="0">
                <a:latin typeface="Abadi" panose="020B0604020104020204" pitchFamily="34" charset="0"/>
              </a:rPr>
              <a:t>- List the total number of successful and failure mission outcomes </a:t>
            </a:r>
          </a:p>
          <a:p>
            <a:pPr marL="12700">
              <a:lnSpc>
                <a:spcPct val="100000"/>
              </a:lnSpc>
              <a:spcBef>
                <a:spcPts val="1280"/>
              </a:spcBef>
            </a:pPr>
            <a:r>
              <a:rPr lang="en-US" sz="1600" dirty="0">
                <a:latin typeface="Abadi" panose="020B0604020104020204" pitchFamily="34" charset="0"/>
              </a:rPr>
              <a:t>- List the names of the </a:t>
            </a:r>
            <a:r>
              <a:rPr lang="en-US" sz="1600" dirty="0" err="1">
                <a:latin typeface="Abadi" panose="020B0604020104020204" pitchFamily="34" charset="0"/>
              </a:rPr>
              <a:t>booster_versions</a:t>
            </a:r>
            <a:r>
              <a:rPr lang="en-US" sz="1600" dirty="0">
                <a:latin typeface="Abadi" panose="020B0604020104020204" pitchFamily="34" charset="0"/>
              </a:rPr>
              <a:t> which have carried the maximum payload mass. Use a subquery </a:t>
            </a:r>
          </a:p>
          <a:p>
            <a:pPr marL="12700">
              <a:lnSpc>
                <a:spcPct val="100000"/>
              </a:lnSpc>
              <a:spcBef>
                <a:spcPts val="1280"/>
              </a:spcBef>
            </a:pPr>
            <a:r>
              <a:rPr lang="en-US" sz="1600" dirty="0">
                <a:latin typeface="Abadi" panose="020B0604020104020204" pitchFamily="34" charset="0"/>
              </a:rPr>
              <a:t>- List the records which will display the month names, failure </a:t>
            </a:r>
            <a:r>
              <a:rPr lang="en-US" sz="1600" dirty="0" err="1">
                <a:latin typeface="Abadi" panose="020B0604020104020204" pitchFamily="34" charset="0"/>
              </a:rPr>
              <a:t>landing_outcomes</a:t>
            </a:r>
            <a:r>
              <a:rPr lang="en-US" sz="1600" dirty="0">
                <a:latin typeface="Abadi" panose="020B0604020104020204" pitchFamily="34" charset="0"/>
              </a:rPr>
              <a:t> in drone ship ,booster versions, </a:t>
            </a:r>
            <a:r>
              <a:rPr lang="en-US" sz="1600" dirty="0" err="1">
                <a:latin typeface="Abadi" panose="020B0604020104020204" pitchFamily="34" charset="0"/>
              </a:rPr>
              <a:t>launch_site</a:t>
            </a:r>
            <a:r>
              <a:rPr lang="en-US" sz="1600" dirty="0">
                <a:latin typeface="Abadi" panose="020B0604020104020204" pitchFamily="34" charset="0"/>
              </a:rPr>
              <a:t> for the months in year 2015. </a:t>
            </a:r>
          </a:p>
          <a:p>
            <a:pPr marL="12700">
              <a:lnSpc>
                <a:spcPct val="100000"/>
              </a:lnSpc>
              <a:spcBef>
                <a:spcPts val="1280"/>
              </a:spcBef>
            </a:pPr>
            <a:r>
              <a:rPr lang="en-US" sz="1600" dirty="0">
                <a:latin typeface="Abadi" panose="020B0604020104020204" pitchFamily="34" charset="0"/>
              </a:rPr>
              <a:t>- Rank the count of successful </a:t>
            </a:r>
            <a:r>
              <a:rPr lang="en-US" sz="1600" dirty="0" err="1">
                <a:latin typeface="Abadi" panose="020B0604020104020204" pitchFamily="34" charset="0"/>
              </a:rPr>
              <a:t>landing_outcomes</a:t>
            </a:r>
            <a:r>
              <a:rPr lang="en-US" sz="1600" dirty="0">
                <a:latin typeface="Abadi" panose="020B0604020104020204" pitchFamily="34" charset="0"/>
              </a:rPr>
              <a:t> between the date 04-06-2010 and 20-03-2017 in descending order</a:t>
            </a:r>
            <a:endParaRPr lang="en-US" dirty="0">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D2529884-48FF-4C60-9CF1-F910EF357F33}"/>
              </a:ext>
            </a:extLst>
          </p:cNvPr>
          <p:cNvSpPr txBox="1"/>
          <p:nvPr/>
        </p:nvSpPr>
        <p:spPr>
          <a:xfrm>
            <a:off x="5191470" y="351509"/>
            <a:ext cx="6630415" cy="923330"/>
          </a:xfrm>
          <a:prstGeom prst="rect">
            <a:avLst/>
          </a:prstGeom>
          <a:noFill/>
        </p:spPr>
        <p:txBody>
          <a:bodyPr wrap="square">
            <a:spAutoFit/>
          </a:bodyPr>
          <a:lstStyle/>
          <a:p>
            <a:r>
              <a:rPr lang="en-GB" dirty="0">
                <a:latin typeface="Abadi" panose="020B0604020104020204" pitchFamily="34" charset="0"/>
              </a:rPr>
              <a:t>GitHub URL</a:t>
            </a:r>
          </a:p>
          <a:p>
            <a:r>
              <a:rPr lang="en-GB" dirty="0">
                <a:latin typeface="Abadi" panose="020B0604020104020204" pitchFamily="34" charset="0"/>
                <a:hlinkClick r:id="rId4"/>
              </a:rPr>
              <a:t>https://github.com/ahmed-gharib89/IBM-Applied-Data-Science-Capstone/blob/main/jupyter-labs-eda-sql-coursera_sqllite.ipynb</a:t>
            </a:r>
            <a:endParaRPr lang="en-GB" dirty="0">
              <a:latin typeface="Abadi" panose="020B0604020104020204" pitchFamily="34" charset="0"/>
            </a:endParaRPr>
          </a:p>
        </p:txBody>
      </p:sp>
      <p:sp>
        <p:nvSpPr>
          <p:cNvPr id="7" name="TextBox 6">
            <a:extLst>
              <a:ext uri="{FF2B5EF4-FFF2-40B4-BE49-F238E27FC236}">
                <a16:creationId xmlns:a16="http://schemas.microsoft.com/office/drawing/2014/main" id="{144767CD-F8A4-4781-81F8-66B6161EA9F8}"/>
              </a:ext>
            </a:extLst>
          </p:cNvPr>
          <p:cNvSpPr txBox="1"/>
          <p:nvPr/>
        </p:nvSpPr>
        <p:spPr>
          <a:xfrm>
            <a:off x="524107" y="1354068"/>
            <a:ext cx="11430000" cy="461665"/>
          </a:xfrm>
          <a:prstGeom prst="rect">
            <a:avLst/>
          </a:prstGeom>
          <a:noFill/>
        </p:spPr>
        <p:txBody>
          <a:bodyPr wrap="square" rtlCol="0">
            <a:spAutoFit/>
          </a:bodyPr>
          <a:lstStyle/>
          <a:p>
            <a:r>
              <a:rPr lang="en-US" sz="2400" b="1" dirty="0">
                <a:latin typeface="Abadi" panose="020B0604020104020204" pitchFamily="34" charset="0"/>
              </a:rPr>
              <a:t>The following were the </a:t>
            </a:r>
            <a:r>
              <a:rPr lang="en-US" sz="2400" b="1" dirty="0" err="1">
                <a:latin typeface="Abadi" panose="020B0604020104020204" pitchFamily="34" charset="0"/>
              </a:rPr>
              <a:t>sql</a:t>
            </a:r>
            <a:r>
              <a:rPr lang="en-US" sz="2400" b="1" dirty="0">
                <a:latin typeface="Abadi" panose="020B0604020104020204" pitchFamily="34" charset="0"/>
              </a:rPr>
              <a:t> queries performed, this is how we brought about our results</a:t>
            </a: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083849"/>
            <a:ext cx="9745589" cy="4351338"/>
          </a:xfrm>
          <a:prstGeom prst="rect">
            <a:avLst/>
          </a:prstGeom>
        </p:spPr>
        <p:txBody>
          <a:bodyPr vert="horz" lIns="91440" tIns="45720" rIns="91440" bIns="45720" rtlCol="0" anchor="t">
            <a:normAutofit/>
          </a:bodyPr>
          <a:lstStyle/>
          <a:p>
            <a:pPr marL="342900" marR="5080" indent="-342900">
              <a:lnSpc>
                <a:spcPts val="2210"/>
              </a:lnSpc>
              <a:spcBef>
                <a:spcPts val="335"/>
              </a:spcBef>
              <a:buAutoNum type="arabicPeriod"/>
            </a:pPr>
            <a:r>
              <a:rPr lang="en-US" sz="1600" dirty="0">
                <a:latin typeface="Abadi" panose="020B0604020104020204" pitchFamily="34" charset="0"/>
              </a:rPr>
              <a:t>Mark all launch sites on a map </a:t>
            </a:r>
          </a:p>
          <a:p>
            <a:pPr marL="457200" marR="5080" lvl="1" indent="0">
              <a:lnSpc>
                <a:spcPts val="2210"/>
              </a:lnSpc>
              <a:spcBef>
                <a:spcPts val="335"/>
              </a:spcBef>
              <a:buNone/>
            </a:pPr>
            <a:r>
              <a:rPr lang="en-US" sz="1200" dirty="0">
                <a:latin typeface="Abadi" panose="020B0604020104020204" pitchFamily="34" charset="0"/>
              </a:rPr>
              <a:t>• </a:t>
            </a:r>
            <a:r>
              <a:rPr lang="en-US" sz="1200" dirty="0" err="1">
                <a:latin typeface="Abadi" panose="020B0604020104020204" pitchFamily="34" charset="0"/>
              </a:rPr>
              <a:t>Initialise</a:t>
            </a:r>
            <a:r>
              <a:rPr lang="en-US" sz="1200" dirty="0">
                <a:latin typeface="Abadi" panose="020B0604020104020204" pitchFamily="34" charset="0"/>
              </a:rPr>
              <a:t> the map using a Folium Map object </a:t>
            </a:r>
          </a:p>
          <a:p>
            <a:pPr marL="457200" marR="5080" lvl="1" indent="0">
              <a:lnSpc>
                <a:spcPts val="2210"/>
              </a:lnSpc>
              <a:spcBef>
                <a:spcPts val="335"/>
              </a:spcBef>
              <a:buNone/>
            </a:pPr>
            <a:r>
              <a:rPr lang="en-US" sz="1200" dirty="0">
                <a:latin typeface="Abadi" panose="020B0604020104020204" pitchFamily="34" charset="0"/>
              </a:rPr>
              <a:t>• Add a </a:t>
            </a:r>
            <a:r>
              <a:rPr lang="en-US" sz="1200" dirty="0" err="1">
                <a:latin typeface="Abadi" panose="020B0604020104020204" pitchFamily="34" charset="0"/>
              </a:rPr>
              <a:t>folium.Circle</a:t>
            </a:r>
            <a:r>
              <a:rPr lang="en-US" sz="1200" dirty="0">
                <a:latin typeface="Abadi" panose="020B0604020104020204" pitchFamily="34" charset="0"/>
              </a:rPr>
              <a:t> and </a:t>
            </a:r>
            <a:r>
              <a:rPr lang="en-US" sz="1200" dirty="0" err="1">
                <a:latin typeface="Abadi" panose="020B0604020104020204" pitchFamily="34" charset="0"/>
              </a:rPr>
              <a:t>folium.Marker</a:t>
            </a:r>
            <a:r>
              <a:rPr lang="en-US" sz="1200" dirty="0">
                <a:latin typeface="Abadi" panose="020B0604020104020204" pitchFamily="34" charset="0"/>
              </a:rPr>
              <a:t> for each launch site on the launch map </a:t>
            </a:r>
          </a:p>
          <a:p>
            <a:pPr marL="342900" marR="5080" indent="-342900">
              <a:lnSpc>
                <a:spcPts val="2210"/>
              </a:lnSpc>
              <a:spcBef>
                <a:spcPts val="335"/>
              </a:spcBef>
              <a:buAutoNum type="arabicPeriod"/>
            </a:pPr>
            <a:r>
              <a:rPr lang="en-US" sz="1600" dirty="0">
                <a:latin typeface="Abadi" panose="020B0604020104020204" pitchFamily="34" charset="0"/>
              </a:rPr>
              <a:t>Mark the success/failed launches for each site on a map </a:t>
            </a:r>
          </a:p>
          <a:p>
            <a:pPr marL="457200" marR="5080" lvl="1" indent="0">
              <a:lnSpc>
                <a:spcPts val="2210"/>
              </a:lnSpc>
              <a:spcBef>
                <a:spcPts val="335"/>
              </a:spcBef>
              <a:buNone/>
            </a:pPr>
            <a:r>
              <a:rPr lang="en-US" sz="1200" dirty="0">
                <a:latin typeface="Abadi" panose="020B0604020104020204" pitchFamily="34" charset="0"/>
              </a:rPr>
              <a:t>• As many launches have the same coordinates, it makes sense to cluster them together. </a:t>
            </a:r>
          </a:p>
          <a:p>
            <a:pPr marL="457200" marR="5080" lvl="1" indent="0">
              <a:lnSpc>
                <a:spcPts val="2210"/>
              </a:lnSpc>
              <a:spcBef>
                <a:spcPts val="335"/>
              </a:spcBef>
              <a:buNone/>
            </a:pPr>
            <a:r>
              <a:rPr lang="en-US" sz="1200" dirty="0">
                <a:latin typeface="Abadi" panose="020B0604020104020204" pitchFamily="34" charset="0"/>
              </a:rPr>
              <a:t>• Before clustering them, assign a marker </a:t>
            </a:r>
            <a:r>
              <a:rPr lang="en-US" sz="1200" dirty="0" err="1">
                <a:latin typeface="Abadi" panose="020B0604020104020204" pitchFamily="34" charset="0"/>
              </a:rPr>
              <a:t>colour</a:t>
            </a:r>
            <a:r>
              <a:rPr lang="en-US" sz="1200" dirty="0">
                <a:latin typeface="Abadi" panose="020B0604020104020204" pitchFamily="34" charset="0"/>
              </a:rPr>
              <a:t> of successful (class = 1) as green, and failed (class = 0) as red. </a:t>
            </a:r>
          </a:p>
          <a:p>
            <a:pPr marL="457200" marR="5080" lvl="1" indent="0">
              <a:lnSpc>
                <a:spcPts val="2210"/>
              </a:lnSpc>
              <a:spcBef>
                <a:spcPts val="335"/>
              </a:spcBef>
              <a:buNone/>
            </a:pPr>
            <a:r>
              <a:rPr lang="en-US" sz="1200" dirty="0">
                <a:latin typeface="Abadi" panose="020B0604020104020204" pitchFamily="34" charset="0"/>
              </a:rPr>
              <a:t>• To put the launches into clusters, for each launch, add a </a:t>
            </a:r>
            <a:r>
              <a:rPr lang="en-US" sz="1200" dirty="0" err="1">
                <a:latin typeface="Abadi" panose="020B0604020104020204" pitchFamily="34" charset="0"/>
              </a:rPr>
              <a:t>folium.Marker</a:t>
            </a:r>
            <a:r>
              <a:rPr lang="en-US" sz="1200" dirty="0">
                <a:latin typeface="Abadi" panose="020B0604020104020204" pitchFamily="34" charset="0"/>
              </a:rPr>
              <a:t> to the </a:t>
            </a:r>
            <a:r>
              <a:rPr lang="en-US" sz="1200" dirty="0" err="1">
                <a:latin typeface="Abadi" panose="020B0604020104020204" pitchFamily="34" charset="0"/>
              </a:rPr>
              <a:t>MarkerCluster</a:t>
            </a:r>
            <a:r>
              <a:rPr lang="en-US" sz="1200" dirty="0">
                <a:latin typeface="Abadi" panose="020B0604020104020204" pitchFamily="34" charset="0"/>
              </a:rPr>
              <a:t>() object. </a:t>
            </a:r>
          </a:p>
          <a:p>
            <a:pPr marL="457200" marR="5080" lvl="1" indent="0">
              <a:lnSpc>
                <a:spcPts val="2210"/>
              </a:lnSpc>
              <a:spcBef>
                <a:spcPts val="335"/>
              </a:spcBef>
              <a:buNone/>
            </a:pPr>
            <a:r>
              <a:rPr lang="en-US" sz="1200" dirty="0">
                <a:latin typeface="Abadi" panose="020B0604020104020204" pitchFamily="34" charset="0"/>
              </a:rPr>
              <a:t>• Create an icon as a text label, assigning the </a:t>
            </a:r>
            <a:r>
              <a:rPr lang="en-US" sz="1200" dirty="0" err="1">
                <a:latin typeface="Abadi" panose="020B0604020104020204" pitchFamily="34" charset="0"/>
              </a:rPr>
              <a:t>icon_color</a:t>
            </a:r>
            <a:r>
              <a:rPr lang="en-US" sz="1200" dirty="0">
                <a:latin typeface="Abadi" panose="020B0604020104020204" pitchFamily="34" charset="0"/>
              </a:rPr>
              <a:t> as the </a:t>
            </a:r>
            <a:r>
              <a:rPr lang="en-US" sz="1200" dirty="0" err="1">
                <a:latin typeface="Abadi" panose="020B0604020104020204" pitchFamily="34" charset="0"/>
              </a:rPr>
              <a:t>marker_colour</a:t>
            </a:r>
            <a:r>
              <a:rPr lang="en-US" sz="1200" dirty="0">
                <a:latin typeface="Abadi" panose="020B0604020104020204" pitchFamily="34" charset="0"/>
              </a:rPr>
              <a:t> determined previously. </a:t>
            </a:r>
          </a:p>
          <a:p>
            <a:pPr marL="342900" marR="5080" indent="-342900">
              <a:lnSpc>
                <a:spcPts val="2210"/>
              </a:lnSpc>
              <a:spcBef>
                <a:spcPts val="335"/>
              </a:spcBef>
              <a:buAutoNum type="arabicPeriod"/>
            </a:pPr>
            <a:r>
              <a:rPr lang="en-US" sz="1600" dirty="0">
                <a:latin typeface="Abadi" panose="020B0604020104020204" pitchFamily="34" charset="0"/>
              </a:rPr>
              <a:t> Calculate the distances between a launch site to its proximities </a:t>
            </a:r>
          </a:p>
          <a:p>
            <a:pPr marL="457200" marR="5080" lvl="1" indent="0">
              <a:lnSpc>
                <a:spcPts val="2210"/>
              </a:lnSpc>
              <a:spcBef>
                <a:spcPts val="335"/>
              </a:spcBef>
              <a:buNone/>
            </a:pPr>
            <a:r>
              <a:rPr lang="en-US" sz="1200" dirty="0">
                <a:latin typeface="Abadi" panose="020B0604020104020204" pitchFamily="34" charset="0"/>
              </a:rPr>
              <a:t>• To explore the proximities of launch sites, calculations of distances between points can be made using the Lat and Long values. </a:t>
            </a:r>
          </a:p>
          <a:p>
            <a:pPr marL="457200" marR="5080" lvl="1" indent="0">
              <a:lnSpc>
                <a:spcPts val="2210"/>
              </a:lnSpc>
              <a:spcBef>
                <a:spcPts val="335"/>
              </a:spcBef>
              <a:buNone/>
            </a:pPr>
            <a:r>
              <a:rPr lang="en-US" sz="1200" dirty="0">
                <a:latin typeface="Abadi" panose="020B0604020104020204" pitchFamily="34" charset="0"/>
              </a:rPr>
              <a:t>• After marking a point using the Lat and Long values, create a </a:t>
            </a:r>
            <a:r>
              <a:rPr lang="en-US" sz="1200" dirty="0" err="1">
                <a:latin typeface="Abadi" panose="020B0604020104020204" pitchFamily="34" charset="0"/>
              </a:rPr>
              <a:t>folium.Marker</a:t>
            </a:r>
            <a:r>
              <a:rPr lang="en-US" sz="1200" dirty="0">
                <a:latin typeface="Abadi" panose="020B0604020104020204" pitchFamily="34" charset="0"/>
              </a:rPr>
              <a:t> object to show the distance. </a:t>
            </a:r>
          </a:p>
          <a:p>
            <a:pPr marL="457200" marR="5080" lvl="1" indent="0">
              <a:lnSpc>
                <a:spcPts val="2210"/>
              </a:lnSpc>
              <a:spcBef>
                <a:spcPts val="335"/>
              </a:spcBef>
              <a:buNone/>
            </a:pPr>
            <a:r>
              <a:rPr lang="en-US" sz="1200" dirty="0">
                <a:latin typeface="Abadi" panose="020B0604020104020204" pitchFamily="34" charset="0"/>
              </a:rPr>
              <a:t>• To display the distance line between two points, draw a </a:t>
            </a:r>
            <a:r>
              <a:rPr lang="en-US" sz="1200" dirty="0" err="1">
                <a:latin typeface="Abadi" panose="020B0604020104020204" pitchFamily="34" charset="0"/>
              </a:rPr>
              <a:t>folium.PolyLine</a:t>
            </a:r>
            <a:r>
              <a:rPr lang="en-US" sz="1200" dirty="0">
                <a:latin typeface="Abadi" panose="020B0604020104020204" pitchFamily="34" charset="0"/>
              </a:rPr>
              <a:t> and add this to the map.</a:t>
            </a:r>
            <a:endParaRPr lang="en-US" dirty="0">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681037"/>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p>
          <a:p>
            <a:endParaRPr lang="en-US" dirty="0">
              <a:solidFill>
                <a:srgbClr val="0B49CB"/>
              </a:solidFill>
              <a:latin typeface="Abadi"/>
            </a:endParaRPr>
          </a:p>
        </p:txBody>
      </p:sp>
      <p:sp>
        <p:nvSpPr>
          <p:cNvPr id="6" name="TextBox 5">
            <a:extLst>
              <a:ext uri="{FF2B5EF4-FFF2-40B4-BE49-F238E27FC236}">
                <a16:creationId xmlns:a16="http://schemas.microsoft.com/office/drawing/2014/main" id="{E5AE4EB8-6898-4000-8814-0AEF867B8D1A}"/>
              </a:ext>
            </a:extLst>
          </p:cNvPr>
          <p:cNvSpPr txBox="1"/>
          <p:nvPr/>
        </p:nvSpPr>
        <p:spPr>
          <a:xfrm>
            <a:off x="8413948" y="214423"/>
            <a:ext cx="3008041" cy="1015663"/>
          </a:xfrm>
          <a:prstGeom prst="rect">
            <a:avLst/>
          </a:prstGeom>
          <a:noFill/>
        </p:spPr>
        <p:txBody>
          <a:bodyPr wrap="square">
            <a:spAutoFit/>
          </a:bodyPr>
          <a:lstStyle/>
          <a:p>
            <a:r>
              <a:rPr lang="en-GB" sz="1200" dirty="0">
                <a:latin typeface="Abadi" panose="020B0604020104020204" pitchFamily="34" charset="0"/>
              </a:rPr>
              <a:t>GitHub URL</a:t>
            </a:r>
          </a:p>
          <a:p>
            <a:r>
              <a:rPr lang="en-GB" sz="1200" dirty="0">
                <a:latin typeface="Abadi" panose="020B0604020104020204" pitchFamily="34" charset="0"/>
                <a:hlinkClick r:id="rId3"/>
              </a:rPr>
              <a:t>https://github.com/ahmed-gharib89/IBM-Applied-Data-Science-Capstone/blob/main/lab_jupyter_launch_site_location.ipynb</a:t>
            </a:r>
            <a:endParaRPr lang="en-GB" sz="1200" dirty="0">
              <a:latin typeface="Abadi" panose="020B0604020104020204" pitchFamily="34" charset="0"/>
            </a:endParaRPr>
          </a:p>
        </p:txBody>
      </p:sp>
      <p:sp>
        <p:nvSpPr>
          <p:cNvPr id="7" name="TextBox 6">
            <a:extLst>
              <a:ext uri="{FF2B5EF4-FFF2-40B4-BE49-F238E27FC236}">
                <a16:creationId xmlns:a16="http://schemas.microsoft.com/office/drawing/2014/main" id="{AD453D44-142C-4594-9078-2991A22800CE}"/>
              </a:ext>
            </a:extLst>
          </p:cNvPr>
          <p:cNvSpPr txBox="1"/>
          <p:nvPr/>
        </p:nvSpPr>
        <p:spPr>
          <a:xfrm>
            <a:off x="591015" y="1315844"/>
            <a:ext cx="10694596" cy="861774"/>
          </a:xfrm>
          <a:prstGeom prst="rect">
            <a:avLst/>
          </a:prstGeom>
          <a:noFill/>
        </p:spPr>
        <p:txBody>
          <a:bodyPr wrap="square" rtlCol="0">
            <a:spAutoFit/>
          </a:bodyPr>
          <a:lstStyle/>
          <a:p>
            <a:r>
              <a:rPr lang="en-US" sz="2500" b="1" dirty="0">
                <a:latin typeface="Abadi" panose="020B0604020104020204" pitchFamily="34" charset="0"/>
              </a:rPr>
              <a:t>The following tasks and subtasks were dictated to us with in Data Visualization With Folium Notebook.</a:t>
            </a:r>
            <a:endParaRPr lang="en-GB" sz="2500" b="1" dirty="0">
              <a:latin typeface="Abadi" panose="020B0604020104020204" pitchFamily="34" charset="0"/>
            </a:endParaRPr>
          </a:p>
        </p:txBody>
      </p:sp>
      <p:sp>
        <p:nvSpPr>
          <p:cNvPr id="8" name="TextBox 7">
            <a:extLst>
              <a:ext uri="{FF2B5EF4-FFF2-40B4-BE49-F238E27FC236}">
                <a16:creationId xmlns:a16="http://schemas.microsoft.com/office/drawing/2014/main" id="{53110FCF-44B5-46CC-A6F8-02B5020AB530}"/>
              </a:ext>
            </a:extLst>
          </p:cNvPr>
          <p:cNvSpPr txBox="1"/>
          <p:nvPr/>
        </p:nvSpPr>
        <p:spPr>
          <a:xfrm>
            <a:off x="591015" y="5876693"/>
            <a:ext cx="9745589" cy="477054"/>
          </a:xfrm>
          <a:prstGeom prst="rect">
            <a:avLst/>
          </a:prstGeom>
          <a:noFill/>
        </p:spPr>
        <p:txBody>
          <a:bodyPr wrap="square" rtlCol="0">
            <a:spAutoFit/>
          </a:bodyPr>
          <a:lstStyle/>
          <a:p>
            <a:r>
              <a:rPr lang="en-US" sz="2500" b="1" dirty="0">
                <a:latin typeface="Abadi" panose="020B0604020104020204" pitchFamily="34" charset="0"/>
              </a:rPr>
              <a:t>We completed the task to get our results.</a:t>
            </a:r>
            <a:endParaRPr lang="en-GB" sz="2500" b="1" dirty="0">
              <a:latin typeface="Abadi" panose="020B0604020104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9108759" y="6011616"/>
            <a:ext cx="2743200" cy="401638"/>
          </a:xfrm>
        </p:spPr>
        <p:txBody>
          <a:bodyPr/>
          <a:lstStyle/>
          <a:p>
            <a:fld id="{5075537C-CA84-1446-933C-8E9D027F9201}" type="slidenum">
              <a:rPr lang="en-US" smtClean="0"/>
              <a:t>13</a:t>
            </a:fld>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Box 5">
            <a:extLst>
              <a:ext uri="{FF2B5EF4-FFF2-40B4-BE49-F238E27FC236}">
                <a16:creationId xmlns:a16="http://schemas.microsoft.com/office/drawing/2014/main" id="{41E8843D-59B4-42B2-9A9E-84886BBAD73E}"/>
              </a:ext>
            </a:extLst>
          </p:cNvPr>
          <p:cNvSpPr txBox="1"/>
          <p:nvPr/>
        </p:nvSpPr>
        <p:spPr>
          <a:xfrm>
            <a:off x="8031666" y="219372"/>
            <a:ext cx="2718110" cy="1200329"/>
          </a:xfrm>
          <a:prstGeom prst="rect">
            <a:avLst/>
          </a:prstGeom>
          <a:noFill/>
        </p:spPr>
        <p:txBody>
          <a:bodyPr wrap="square">
            <a:spAutoFit/>
          </a:bodyPr>
          <a:lstStyle/>
          <a:p>
            <a:r>
              <a:rPr lang="en-GB" sz="1200" dirty="0">
                <a:latin typeface="Abadi" panose="020B0604020104020204" pitchFamily="34" charset="0"/>
              </a:rPr>
              <a:t>GitHub URL</a:t>
            </a:r>
          </a:p>
          <a:p>
            <a:r>
              <a:rPr lang="en-GB" sz="1200" dirty="0">
                <a:latin typeface="Abadi" panose="020B0604020104020204" pitchFamily="34" charset="0"/>
                <a:hlinkClick r:id="rId3"/>
              </a:rPr>
              <a:t>https://github.com/ahmed-gharib89/IBM-Applied-Data-Science-Capstone/blob/main/SpaceX_Machine%20Learning%20Prediction_Part_5.ipynb</a:t>
            </a:r>
            <a:endParaRPr lang="en-GB" sz="1200" dirty="0">
              <a:latin typeface="Abadi" panose="020B0604020104020204" pitchFamily="34" charset="0"/>
            </a:endParaRPr>
          </a:p>
        </p:txBody>
      </p:sp>
      <p:sp>
        <p:nvSpPr>
          <p:cNvPr id="16" name="object 23">
            <a:extLst>
              <a:ext uri="{FF2B5EF4-FFF2-40B4-BE49-F238E27FC236}">
                <a16:creationId xmlns:a16="http://schemas.microsoft.com/office/drawing/2014/main" id="{30D86426-C60A-49A6-B1A7-65B502C98EAB}"/>
              </a:ext>
            </a:extLst>
          </p:cNvPr>
          <p:cNvSpPr txBox="1"/>
          <p:nvPr/>
        </p:nvSpPr>
        <p:spPr>
          <a:xfrm>
            <a:off x="5435546" y="2211350"/>
            <a:ext cx="411480" cy="285115"/>
          </a:xfrm>
          <a:prstGeom prst="rect">
            <a:avLst/>
          </a:prstGeom>
        </p:spPr>
        <p:txBody>
          <a:bodyPr vert="horz" wrap="square" lIns="0" tIns="1270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100"/>
              </a:spcBef>
            </a:pPr>
            <a:r>
              <a:rPr sz="1700" dirty="0">
                <a:solidFill>
                  <a:srgbClr val="FFFFFF"/>
                </a:solidFill>
                <a:latin typeface="Carlito"/>
                <a:cs typeface="Carlito"/>
              </a:rPr>
              <a:t>d</a:t>
            </a:r>
            <a:r>
              <a:rPr sz="1700" spc="-25" dirty="0">
                <a:solidFill>
                  <a:srgbClr val="FFFFFF"/>
                </a:solidFill>
                <a:latin typeface="Carlito"/>
                <a:cs typeface="Carlito"/>
              </a:rPr>
              <a:t>a</a:t>
            </a:r>
            <a:r>
              <a:rPr sz="1700" spc="-45" dirty="0">
                <a:solidFill>
                  <a:srgbClr val="FFFFFF"/>
                </a:solidFill>
                <a:latin typeface="Carlito"/>
                <a:cs typeface="Carlito"/>
              </a:rPr>
              <a:t>t</a:t>
            </a:r>
            <a:r>
              <a:rPr sz="1700" dirty="0">
                <a:solidFill>
                  <a:srgbClr val="FFFFFF"/>
                </a:solidFill>
                <a:latin typeface="Carlito"/>
                <a:cs typeface="Carlito"/>
              </a:rPr>
              <a:t>a</a:t>
            </a:r>
            <a:endParaRPr sz="1700">
              <a:latin typeface="Carlito"/>
              <a:cs typeface="Carlito"/>
            </a:endParaRPr>
          </a:p>
        </p:txBody>
      </p:sp>
      <p:sp>
        <p:nvSpPr>
          <p:cNvPr id="56" name="Rectangle 55">
            <a:extLst>
              <a:ext uri="{FF2B5EF4-FFF2-40B4-BE49-F238E27FC236}">
                <a16:creationId xmlns:a16="http://schemas.microsoft.com/office/drawing/2014/main" id="{E440A4D6-5EBD-478E-A6F3-045DB8C7C705}"/>
              </a:ext>
            </a:extLst>
          </p:cNvPr>
          <p:cNvSpPr/>
          <p:nvPr/>
        </p:nvSpPr>
        <p:spPr>
          <a:xfrm>
            <a:off x="4263395" y="3612242"/>
            <a:ext cx="162726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A69FB308-0F5C-40D4-AAD4-016077C0DCD8}"/>
              </a:ext>
            </a:extLst>
          </p:cNvPr>
          <p:cNvSpPr/>
          <p:nvPr/>
        </p:nvSpPr>
        <p:spPr>
          <a:xfrm>
            <a:off x="1697747" y="3553283"/>
            <a:ext cx="1885833" cy="100355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AFC8F2B2-29FF-43C9-BF03-7B4EEDA6780F}"/>
              </a:ext>
            </a:extLst>
          </p:cNvPr>
          <p:cNvSpPr/>
          <p:nvPr/>
        </p:nvSpPr>
        <p:spPr>
          <a:xfrm>
            <a:off x="8344609" y="2073298"/>
            <a:ext cx="1770326" cy="100355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F01890D7-B0D7-404F-8935-0B06489BD969}"/>
              </a:ext>
            </a:extLst>
          </p:cNvPr>
          <p:cNvSpPr/>
          <p:nvPr/>
        </p:nvSpPr>
        <p:spPr>
          <a:xfrm>
            <a:off x="6281868" y="2063076"/>
            <a:ext cx="1851103"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B3E657DB-3B98-4DE7-B7A2-2E8E3744A8E7}"/>
              </a:ext>
            </a:extLst>
          </p:cNvPr>
          <p:cNvSpPr/>
          <p:nvPr/>
        </p:nvSpPr>
        <p:spPr>
          <a:xfrm>
            <a:off x="4348989" y="2063076"/>
            <a:ext cx="1766572"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D4CB483-1823-488D-9DB6-7DCE1180ABCE}"/>
              </a:ext>
            </a:extLst>
          </p:cNvPr>
          <p:cNvSpPr/>
          <p:nvPr/>
        </p:nvSpPr>
        <p:spPr>
          <a:xfrm>
            <a:off x="2495569" y="2063076"/>
            <a:ext cx="166307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bject 12">
            <a:extLst>
              <a:ext uri="{FF2B5EF4-FFF2-40B4-BE49-F238E27FC236}">
                <a16:creationId xmlns:a16="http://schemas.microsoft.com/office/drawing/2014/main" id="{739AA4D1-0111-44EF-9387-CCAA5FCF96A3}"/>
              </a:ext>
            </a:extLst>
          </p:cNvPr>
          <p:cNvSpPr txBox="1"/>
          <p:nvPr/>
        </p:nvSpPr>
        <p:spPr>
          <a:xfrm>
            <a:off x="2629781" y="2139947"/>
            <a:ext cx="1494581" cy="895758"/>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nSpc>
                <a:spcPts val="1639"/>
              </a:lnSpc>
              <a:spcBef>
                <a:spcPts val="285"/>
              </a:spcBef>
            </a:pPr>
            <a:r>
              <a:rPr lang="en-US" sz="1500" spc="-5" dirty="0">
                <a:latin typeface="Abadi" panose="020B0604020104020204" pitchFamily="34" charset="0"/>
                <a:cs typeface="Carlito"/>
              </a:rPr>
              <a:t>Split label column ‘Class’ from dataset</a:t>
            </a:r>
          </a:p>
          <a:p>
            <a:pPr marL="479425" marR="5080" indent="-466725">
              <a:lnSpc>
                <a:spcPts val="1639"/>
              </a:lnSpc>
              <a:spcBef>
                <a:spcPts val="285"/>
              </a:spcBef>
            </a:pPr>
            <a:endParaRPr sz="1500" dirty="0">
              <a:latin typeface="Abadi" panose="020B0604020104020204" pitchFamily="34" charset="0"/>
              <a:cs typeface="Carlito"/>
            </a:endParaRPr>
          </a:p>
        </p:txBody>
      </p:sp>
      <p:sp>
        <p:nvSpPr>
          <p:cNvPr id="63" name="object 19">
            <a:extLst>
              <a:ext uri="{FF2B5EF4-FFF2-40B4-BE49-F238E27FC236}">
                <a16:creationId xmlns:a16="http://schemas.microsoft.com/office/drawing/2014/main" id="{AC0925A2-ED9A-41F1-A99B-E83DA0CBF697}"/>
              </a:ext>
            </a:extLst>
          </p:cNvPr>
          <p:cNvSpPr txBox="1"/>
          <p:nvPr/>
        </p:nvSpPr>
        <p:spPr>
          <a:xfrm>
            <a:off x="4483206" y="2167346"/>
            <a:ext cx="1492466" cy="66915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lang="en-US" sz="1500" dirty="0">
                <a:latin typeface="Abadi" panose="020B0604020104020204" pitchFamily="34" charset="0"/>
                <a:cs typeface="Carlito"/>
              </a:rPr>
              <a:t>Fit and Transform Features using Standard Scaler</a:t>
            </a:r>
            <a:endParaRPr sz="1500" dirty="0">
              <a:latin typeface="Abadi" panose="020B0604020104020204" pitchFamily="34" charset="0"/>
              <a:cs typeface="Carlito"/>
            </a:endParaRPr>
          </a:p>
        </p:txBody>
      </p:sp>
      <p:sp>
        <p:nvSpPr>
          <p:cNvPr id="64" name="object 26">
            <a:extLst>
              <a:ext uri="{FF2B5EF4-FFF2-40B4-BE49-F238E27FC236}">
                <a16:creationId xmlns:a16="http://schemas.microsoft.com/office/drawing/2014/main" id="{22ECCF91-020F-4FA5-A4C3-C8A6EE210D9C}"/>
              </a:ext>
            </a:extLst>
          </p:cNvPr>
          <p:cNvSpPr txBox="1"/>
          <p:nvPr/>
        </p:nvSpPr>
        <p:spPr>
          <a:xfrm>
            <a:off x="6505426" y="2332596"/>
            <a:ext cx="1403985" cy="451406"/>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lang="en-US" sz="1500" spc="-10" dirty="0">
                <a:latin typeface="Abadi" panose="020B0604020104020204" pitchFamily="34" charset="0"/>
                <a:cs typeface="Carlito"/>
              </a:rPr>
              <a:t>Train test split data</a:t>
            </a:r>
          </a:p>
        </p:txBody>
      </p:sp>
      <p:sp>
        <p:nvSpPr>
          <p:cNvPr id="65" name="object 40">
            <a:extLst>
              <a:ext uri="{FF2B5EF4-FFF2-40B4-BE49-F238E27FC236}">
                <a16:creationId xmlns:a16="http://schemas.microsoft.com/office/drawing/2014/main" id="{B21694C8-DB7C-4D44-BFF7-923B457AE283}"/>
              </a:ext>
            </a:extLst>
          </p:cNvPr>
          <p:cNvSpPr txBox="1"/>
          <p:nvPr/>
        </p:nvSpPr>
        <p:spPr>
          <a:xfrm>
            <a:off x="8411363" y="2161063"/>
            <a:ext cx="1492885" cy="857286"/>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2740" marR="5080" indent="-320040" algn="ctr">
              <a:lnSpc>
                <a:spcPts val="1639"/>
              </a:lnSpc>
              <a:spcBef>
                <a:spcPts val="285"/>
              </a:spcBef>
            </a:pPr>
            <a:r>
              <a:rPr lang="en-US" sz="1500" spc="-5" dirty="0" err="1">
                <a:latin typeface="Abadi" panose="020B0604020104020204" pitchFamily="34" charset="0"/>
                <a:cs typeface="Carlito"/>
              </a:rPr>
              <a:t>GridSearchCV</a:t>
            </a:r>
            <a:r>
              <a:rPr lang="en-US" sz="1500" spc="-5" dirty="0">
                <a:latin typeface="Abadi" panose="020B0604020104020204" pitchFamily="34" charset="0"/>
                <a:cs typeface="Carlito"/>
              </a:rPr>
              <a:t> (cv=10) to find optimal parameters</a:t>
            </a:r>
          </a:p>
        </p:txBody>
      </p:sp>
      <p:sp>
        <p:nvSpPr>
          <p:cNvPr id="66" name="object 47">
            <a:extLst>
              <a:ext uri="{FF2B5EF4-FFF2-40B4-BE49-F238E27FC236}">
                <a16:creationId xmlns:a16="http://schemas.microsoft.com/office/drawing/2014/main" id="{ED8F43F7-B7BC-4B1A-B214-A72A4D9DF869}"/>
              </a:ext>
            </a:extLst>
          </p:cNvPr>
          <p:cNvSpPr txBox="1">
            <a:spLocks noGrp="1"/>
          </p:cNvSpPr>
          <p:nvPr/>
        </p:nvSpPr>
        <p:spPr>
          <a:xfrm>
            <a:off x="1876565" y="3601089"/>
            <a:ext cx="1569828" cy="907941"/>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lang="en-US" sz="1500" spc="-5" dirty="0">
                <a:solidFill>
                  <a:schemeClr val="tx1"/>
                </a:solidFill>
                <a:latin typeface="Abadi" panose="020B0604020104020204" pitchFamily="34" charset="0"/>
                <a:cs typeface="Carlito"/>
              </a:rPr>
              <a:t>Use </a:t>
            </a:r>
            <a:r>
              <a:rPr lang="en-US" sz="1500" spc="-5" dirty="0" err="1">
                <a:solidFill>
                  <a:schemeClr val="tx1"/>
                </a:solidFill>
                <a:latin typeface="Abadi" panose="020B0604020104020204" pitchFamily="34" charset="0"/>
                <a:cs typeface="Carlito"/>
              </a:rPr>
              <a:t>GridSearhCV</a:t>
            </a:r>
            <a:r>
              <a:rPr lang="en-US" sz="1500" spc="-5" dirty="0">
                <a:solidFill>
                  <a:schemeClr val="tx1"/>
                </a:solidFill>
                <a:latin typeface="Abadi" panose="020B0604020104020204" pitchFamily="34" charset="0"/>
                <a:cs typeface="Carlito"/>
              </a:rPr>
              <a:t> on </a:t>
            </a:r>
            <a:r>
              <a:rPr lang="en-US" sz="1500" spc="-5" dirty="0" err="1">
                <a:solidFill>
                  <a:schemeClr val="tx1"/>
                </a:solidFill>
                <a:latin typeface="Abadi" panose="020B0604020104020204" pitchFamily="34" charset="0"/>
                <a:cs typeface="Carlito"/>
              </a:rPr>
              <a:t>LogReg</a:t>
            </a:r>
            <a:r>
              <a:rPr lang="en-US" sz="1500" spc="-5" dirty="0">
                <a:solidFill>
                  <a:schemeClr val="tx1"/>
                </a:solidFill>
                <a:latin typeface="Abadi" panose="020B0604020104020204" pitchFamily="34" charset="0"/>
                <a:cs typeface="Carlito"/>
              </a:rPr>
              <a:t>, SVM, Decision Tree, and KNN models</a:t>
            </a:r>
            <a:endParaRPr sz="1500" dirty="0">
              <a:solidFill>
                <a:schemeClr val="tx1"/>
              </a:solidFill>
              <a:latin typeface="Abadi" panose="020B0604020104020204" pitchFamily="34" charset="0"/>
              <a:cs typeface="Carlito"/>
            </a:endParaRPr>
          </a:p>
        </p:txBody>
      </p:sp>
      <p:sp>
        <p:nvSpPr>
          <p:cNvPr id="67" name="object 52">
            <a:extLst>
              <a:ext uri="{FF2B5EF4-FFF2-40B4-BE49-F238E27FC236}">
                <a16:creationId xmlns:a16="http://schemas.microsoft.com/office/drawing/2014/main" id="{C7E85B0C-9B2C-4F86-A157-A5C6D4086489}"/>
              </a:ext>
            </a:extLst>
          </p:cNvPr>
          <p:cNvSpPr txBox="1"/>
          <p:nvPr/>
        </p:nvSpPr>
        <p:spPr>
          <a:xfrm>
            <a:off x="4307625" y="3851080"/>
            <a:ext cx="1539240" cy="453457"/>
          </a:xfrm>
          <a:prstGeom prst="rect">
            <a:avLst/>
          </a:prstGeom>
        </p:spPr>
        <p:txBody>
          <a:bodyPr vert="horz" wrap="square" lIns="0" tIns="3302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1270" algn="ctr">
              <a:lnSpc>
                <a:spcPct val="91000"/>
              </a:lnSpc>
              <a:spcBef>
                <a:spcPts val="260"/>
              </a:spcBef>
            </a:pPr>
            <a:r>
              <a:rPr lang="en-US" sz="1500" dirty="0">
                <a:latin typeface="Abadi" panose="020B0604020104020204" pitchFamily="34" charset="0"/>
                <a:cs typeface="Carlito"/>
              </a:rPr>
              <a:t>Score models on split test set</a:t>
            </a:r>
            <a:endParaRPr sz="1500" dirty="0">
              <a:latin typeface="Abadi" panose="020B0604020104020204" pitchFamily="34" charset="0"/>
              <a:cs typeface="Carlito"/>
            </a:endParaRPr>
          </a:p>
        </p:txBody>
      </p:sp>
      <p:sp>
        <p:nvSpPr>
          <p:cNvPr id="68" name="Arrow: Right 67">
            <a:extLst>
              <a:ext uri="{FF2B5EF4-FFF2-40B4-BE49-F238E27FC236}">
                <a16:creationId xmlns:a16="http://schemas.microsoft.com/office/drawing/2014/main" id="{CC9AEAAD-CAB0-4EB4-82D3-9F5ADC7B3914}"/>
              </a:ext>
            </a:extLst>
          </p:cNvPr>
          <p:cNvSpPr/>
          <p:nvPr/>
        </p:nvSpPr>
        <p:spPr>
          <a:xfrm>
            <a:off x="1666181" y="3256068"/>
            <a:ext cx="9858020" cy="257675"/>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Flowchart: Connector 68">
            <a:extLst>
              <a:ext uri="{FF2B5EF4-FFF2-40B4-BE49-F238E27FC236}">
                <a16:creationId xmlns:a16="http://schemas.microsoft.com/office/drawing/2014/main" id="{265101A8-62C6-458F-BA23-E6D6AE742DA6}"/>
              </a:ext>
            </a:extLst>
          </p:cNvPr>
          <p:cNvSpPr/>
          <p:nvPr/>
        </p:nvSpPr>
        <p:spPr>
          <a:xfrm>
            <a:off x="2495569" y="2076052"/>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70" name="Flowchart: Connector 69">
            <a:extLst>
              <a:ext uri="{FF2B5EF4-FFF2-40B4-BE49-F238E27FC236}">
                <a16:creationId xmlns:a16="http://schemas.microsoft.com/office/drawing/2014/main" id="{92D74521-F86A-4731-AE4F-ABA5250EC8F2}"/>
              </a:ext>
            </a:extLst>
          </p:cNvPr>
          <p:cNvSpPr/>
          <p:nvPr/>
        </p:nvSpPr>
        <p:spPr>
          <a:xfrm>
            <a:off x="4370430" y="2079704"/>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71" name="Flowchart: Connector 70">
            <a:extLst>
              <a:ext uri="{FF2B5EF4-FFF2-40B4-BE49-F238E27FC236}">
                <a16:creationId xmlns:a16="http://schemas.microsoft.com/office/drawing/2014/main" id="{4FBE3901-49F2-497B-8BB8-89CE9A948496}"/>
              </a:ext>
            </a:extLst>
          </p:cNvPr>
          <p:cNvSpPr/>
          <p:nvPr/>
        </p:nvSpPr>
        <p:spPr>
          <a:xfrm>
            <a:off x="6293363" y="2082657"/>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
        <p:nvSpPr>
          <p:cNvPr id="72" name="Flowchart: Connector 71">
            <a:extLst>
              <a:ext uri="{FF2B5EF4-FFF2-40B4-BE49-F238E27FC236}">
                <a16:creationId xmlns:a16="http://schemas.microsoft.com/office/drawing/2014/main" id="{23FDBCC6-2FC6-4DAA-8138-46BEBA74D6CB}"/>
              </a:ext>
            </a:extLst>
          </p:cNvPr>
          <p:cNvSpPr/>
          <p:nvPr/>
        </p:nvSpPr>
        <p:spPr>
          <a:xfrm>
            <a:off x="8356529" y="2073298"/>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GB" dirty="0"/>
          </a:p>
        </p:txBody>
      </p:sp>
      <p:sp>
        <p:nvSpPr>
          <p:cNvPr id="73" name="Flowchart: Connector 72">
            <a:extLst>
              <a:ext uri="{FF2B5EF4-FFF2-40B4-BE49-F238E27FC236}">
                <a16:creationId xmlns:a16="http://schemas.microsoft.com/office/drawing/2014/main" id="{2631B684-D798-4382-8EC1-84435E2C44DB}"/>
              </a:ext>
            </a:extLst>
          </p:cNvPr>
          <p:cNvSpPr/>
          <p:nvPr/>
        </p:nvSpPr>
        <p:spPr>
          <a:xfrm>
            <a:off x="1680307" y="3496144"/>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endParaRPr lang="en-GB" dirty="0"/>
          </a:p>
        </p:txBody>
      </p:sp>
      <p:sp>
        <p:nvSpPr>
          <p:cNvPr id="74" name="Flowchart: Connector 73">
            <a:extLst>
              <a:ext uri="{FF2B5EF4-FFF2-40B4-BE49-F238E27FC236}">
                <a16:creationId xmlns:a16="http://schemas.microsoft.com/office/drawing/2014/main" id="{91F91910-819B-4057-B4C6-2546BE0B3231}"/>
              </a:ext>
            </a:extLst>
          </p:cNvPr>
          <p:cNvSpPr/>
          <p:nvPr/>
        </p:nvSpPr>
        <p:spPr>
          <a:xfrm>
            <a:off x="4285977" y="3611496"/>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endParaRPr lang="en-GB" dirty="0"/>
          </a:p>
        </p:txBody>
      </p:sp>
      <p:sp>
        <p:nvSpPr>
          <p:cNvPr id="76" name="Rectangle 75">
            <a:extLst>
              <a:ext uri="{FF2B5EF4-FFF2-40B4-BE49-F238E27FC236}">
                <a16:creationId xmlns:a16="http://schemas.microsoft.com/office/drawing/2014/main" id="{E8630F6B-8DCE-4E69-8892-6A8FB164045E}"/>
              </a:ext>
            </a:extLst>
          </p:cNvPr>
          <p:cNvSpPr/>
          <p:nvPr/>
        </p:nvSpPr>
        <p:spPr>
          <a:xfrm>
            <a:off x="9014871" y="3528662"/>
            <a:ext cx="1766572"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6D26B9D0-1028-4F0F-AF7A-CB97327C6420}"/>
              </a:ext>
            </a:extLst>
          </p:cNvPr>
          <p:cNvSpPr/>
          <p:nvPr/>
        </p:nvSpPr>
        <p:spPr>
          <a:xfrm>
            <a:off x="6534791" y="3578515"/>
            <a:ext cx="166307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object 12">
            <a:extLst>
              <a:ext uri="{FF2B5EF4-FFF2-40B4-BE49-F238E27FC236}">
                <a16:creationId xmlns:a16="http://schemas.microsoft.com/office/drawing/2014/main" id="{2B7538D6-700C-4A28-B9EF-95A1E8E5407C}"/>
              </a:ext>
            </a:extLst>
          </p:cNvPr>
          <p:cNvSpPr txBox="1"/>
          <p:nvPr/>
        </p:nvSpPr>
        <p:spPr>
          <a:xfrm>
            <a:off x="6694212" y="3557220"/>
            <a:ext cx="1277726" cy="971676"/>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520"/>
              </a:lnSpc>
              <a:spcBef>
                <a:spcPts val="95"/>
              </a:spcBef>
            </a:pPr>
            <a:r>
              <a:rPr lang="en-GB" sz="1600" spc="-25" dirty="0">
                <a:latin typeface="Abadi" panose="020B0604020104020204" pitchFamily="34" charset="0"/>
                <a:cs typeface="Carlito"/>
              </a:rPr>
              <a:t>Confusion Matrix for all models</a:t>
            </a:r>
            <a:endParaRPr lang="en-GB" sz="1600" dirty="0">
              <a:latin typeface="Abadi" panose="020B0604020104020204" pitchFamily="34" charset="0"/>
              <a:cs typeface="Carlito"/>
            </a:endParaRPr>
          </a:p>
        </p:txBody>
      </p:sp>
      <p:sp>
        <p:nvSpPr>
          <p:cNvPr id="79" name="object 19">
            <a:extLst>
              <a:ext uri="{FF2B5EF4-FFF2-40B4-BE49-F238E27FC236}">
                <a16:creationId xmlns:a16="http://schemas.microsoft.com/office/drawing/2014/main" id="{3DB0D2EC-CDDC-440A-B940-39988A8271BC}"/>
              </a:ext>
            </a:extLst>
          </p:cNvPr>
          <p:cNvSpPr txBox="1"/>
          <p:nvPr/>
        </p:nvSpPr>
        <p:spPr>
          <a:xfrm>
            <a:off x="9229772" y="3572364"/>
            <a:ext cx="1635028" cy="79085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3825" marR="5080" indent="-111760">
              <a:lnSpc>
                <a:spcPts val="2000"/>
              </a:lnSpc>
              <a:spcBef>
                <a:spcPts val="200"/>
              </a:spcBef>
            </a:pPr>
            <a:r>
              <a:rPr lang="en-US" sz="1600" dirty="0" err="1">
                <a:latin typeface="Abadi" panose="020B0604020104020204" pitchFamily="34" charset="0"/>
                <a:cs typeface="Carlito"/>
              </a:rPr>
              <a:t>Barplot</a:t>
            </a:r>
            <a:r>
              <a:rPr lang="en-US" sz="1600" dirty="0">
                <a:latin typeface="Abadi" panose="020B0604020104020204" pitchFamily="34" charset="0"/>
                <a:cs typeface="Carlito"/>
              </a:rPr>
              <a:t> </a:t>
            </a:r>
            <a:r>
              <a:rPr lang="en-US" sz="1600" spc="-5" dirty="0">
                <a:latin typeface="Abadi" panose="020B0604020104020204" pitchFamily="34" charset="0"/>
                <a:cs typeface="Carlito"/>
              </a:rPr>
              <a:t>to</a:t>
            </a:r>
            <a:r>
              <a:rPr lang="en-US" sz="1600" spc="-155" dirty="0">
                <a:latin typeface="Abadi" panose="020B0604020104020204" pitchFamily="34" charset="0"/>
                <a:cs typeface="Carlito"/>
              </a:rPr>
              <a:t> </a:t>
            </a:r>
            <a:r>
              <a:rPr lang="en-US" sz="1600" spc="-20" dirty="0">
                <a:latin typeface="Abadi" panose="020B0604020104020204" pitchFamily="34" charset="0"/>
                <a:cs typeface="Carlito"/>
              </a:rPr>
              <a:t>compare  </a:t>
            </a:r>
            <a:r>
              <a:rPr lang="en-US" sz="1600" spc="-10" dirty="0">
                <a:latin typeface="Abadi" panose="020B0604020104020204" pitchFamily="34" charset="0"/>
                <a:cs typeface="Carlito"/>
              </a:rPr>
              <a:t>scores </a:t>
            </a:r>
            <a:r>
              <a:rPr lang="en-US" sz="1600" dirty="0">
                <a:latin typeface="Abadi" panose="020B0604020104020204" pitchFamily="34" charset="0"/>
                <a:cs typeface="Carlito"/>
              </a:rPr>
              <a:t>of</a:t>
            </a:r>
            <a:r>
              <a:rPr lang="en-US" sz="1600" spc="-150" dirty="0">
                <a:latin typeface="Abadi" panose="020B0604020104020204" pitchFamily="34" charset="0"/>
                <a:cs typeface="Carlito"/>
              </a:rPr>
              <a:t> </a:t>
            </a:r>
            <a:r>
              <a:rPr lang="en-US" sz="1600" dirty="0">
                <a:latin typeface="Abadi" panose="020B0604020104020204" pitchFamily="34" charset="0"/>
                <a:cs typeface="Carlito"/>
              </a:rPr>
              <a:t>models</a:t>
            </a:r>
          </a:p>
        </p:txBody>
      </p:sp>
      <p:sp>
        <p:nvSpPr>
          <p:cNvPr id="81" name="Flowchart: Connector 80">
            <a:extLst>
              <a:ext uri="{FF2B5EF4-FFF2-40B4-BE49-F238E27FC236}">
                <a16:creationId xmlns:a16="http://schemas.microsoft.com/office/drawing/2014/main" id="{C85BF9F6-DF61-44B0-A0EA-2BEABF66BAEF}"/>
              </a:ext>
            </a:extLst>
          </p:cNvPr>
          <p:cNvSpPr/>
          <p:nvPr/>
        </p:nvSpPr>
        <p:spPr>
          <a:xfrm>
            <a:off x="6511209" y="3570898"/>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7</a:t>
            </a:r>
            <a:endParaRPr lang="en-GB" dirty="0"/>
          </a:p>
        </p:txBody>
      </p:sp>
      <p:sp>
        <p:nvSpPr>
          <p:cNvPr id="82" name="Flowchart: Connector 81">
            <a:extLst>
              <a:ext uri="{FF2B5EF4-FFF2-40B4-BE49-F238E27FC236}">
                <a16:creationId xmlns:a16="http://schemas.microsoft.com/office/drawing/2014/main" id="{D2761FA6-4D99-47F3-926D-9FAAF371314B}"/>
              </a:ext>
            </a:extLst>
          </p:cNvPr>
          <p:cNvSpPr/>
          <p:nvPr/>
        </p:nvSpPr>
        <p:spPr>
          <a:xfrm>
            <a:off x="8954358" y="3496144"/>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a:t>
            </a:r>
            <a:endParaRPr lang="en-GB" dirty="0"/>
          </a:p>
        </p:txBody>
      </p:sp>
    </p:spTree>
    <p:extLst>
      <p:ext uri="{BB962C8B-B14F-4D97-AF65-F5344CB8AC3E}">
        <p14:creationId xmlns:p14="http://schemas.microsoft.com/office/powerpoint/2010/main" val="1813711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473753" cy="36902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tx1"/>
                </a:solidFill>
                <a:latin typeface="Abadi" panose="020B0604020104020204" pitchFamily="34" charset="0"/>
              </a:rPr>
              <a:t>The Logistic Regression, Support Vector Machine and K nearest neighbors models are the best in terms of accuracy.</a:t>
            </a:r>
          </a:p>
          <a:p>
            <a:pPr>
              <a:lnSpc>
                <a:spcPct val="100000"/>
              </a:lnSpc>
              <a:spcBef>
                <a:spcPts val="1400"/>
              </a:spcBef>
            </a:pPr>
            <a:r>
              <a:rPr lang="en-US" sz="2400" dirty="0">
                <a:solidFill>
                  <a:schemeClr val="tx1"/>
                </a:solidFill>
                <a:latin typeface="Abadi" panose="020B0604020104020204" pitchFamily="34" charset="0"/>
              </a:rPr>
              <a:t> Less weighted payloads have more success rate than heaver payloads. </a:t>
            </a:r>
          </a:p>
          <a:p>
            <a:pPr>
              <a:lnSpc>
                <a:spcPct val="100000"/>
              </a:lnSpc>
              <a:spcBef>
                <a:spcPts val="1400"/>
              </a:spcBef>
            </a:pPr>
            <a:r>
              <a:rPr lang="en-US" sz="2400" dirty="0">
                <a:solidFill>
                  <a:schemeClr val="tx1"/>
                </a:solidFill>
                <a:latin typeface="Abadi" panose="020B0604020104020204" pitchFamily="34" charset="0"/>
              </a:rPr>
              <a:t>KSC LC 39A Launch Site is the best of all sites </a:t>
            </a:r>
          </a:p>
          <a:p>
            <a:pPr>
              <a:lnSpc>
                <a:spcPct val="100000"/>
              </a:lnSpc>
              <a:spcBef>
                <a:spcPts val="1400"/>
              </a:spcBef>
            </a:pPr>
            <a:r>
              <a:rPr lang="en-US" sz="2400" dirty="0">
                <a:solidFill>
                  <a:schemeClr val="tx1"/>
                </a:solidFill>
                <a:latin typeface="Abadi" panose="020B0604020104020204" pitchFamily="34" charset="0"/>
              </a:rPr>
              <a:t>Orbits GEO, HEO, SSO, ES L1 have the best success rate.</a:t>
            </a: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638881" y="417576"/>
            <a:ext cx="10909640" cy="12493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6600" kern="1200">
                <a:solidFill>
                  <a:schemeClr val="tx1"/>
                </a:solidFill>
                <a:latin typeface="+mj-lt"/>
                <a:ea typeface="+mj-ea"/>
                <a:cs typeface="+mj-cs"/>
              </a:rPr>
              <a:t>Flight Number vs. Launch Site</a:t>
            </a:r>
          </a:p>
        </p:txBody>
      </p:sp>
      <p:sp>
        <p:nvSpPr>
          <p:cNvPr id="13"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6DDB4EF-3423-4A26-A1A3-0410538AA9FC}"/>
              </a:ext>
            </a:extLst>
          </p:cNvPr>
          <p:cNvPicPr>
            <a:picLocks noChangeAspect="1"/>
          </p:cNvPicPr>
          <p:nvPr/>
        </p:nvPicPr>
        <p:blipFill>
          <a:blip r:embed="rId2"/>
          <a:stretch>
            <a:fillRect/>
          </a:stretch>
        </p:blipFill>
        <p:spPr>
          <a:xfrm>
            <a:off x="186225" y="2427554"/>
            <a:ext cx="11548872" cy="2280901"/>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16</a:t>
            </a:fld>
            <a:endParaRPr lang="en-US" sz="1200">
              <a:solidFill>
                <a:schemeClr val="tx1">
                  <a:tint val="75000"/>
                </a:schemeClr>
              </a:solidFill>
              <a:latin typeface="+mn-lt"/>
            </a:endParaRPr>
          </a:p>
        </p:txBody>
      </p:sp>
      <p:sp>
        <p:nvSpPr>
          <p:cNvPr id="10" name="object 8">
            <a:extLst>
              <a:ext uri="{FF2B5EF4-FFF2-40B4-BE49-F238E27FC236}">
                <a16:creationId xmlns:a16="http://schemas.microsoft.com/office/drawing/2014/main" id="{3F1FDA3C-DCC0-461F-BFD1-3076DF6CDB51}"/>
              </a:ext>
            </a:extLst>
          </p:cNvPr>
          <p:cNvSpPr txBox="1"/>
          <p:nvPr/>
        </p:nvSpPr>
        <p:spPr>
          <a:xfrm>
            <a:off x="733874" y="4746679"/>
            <a:ext cx="7462272" cy="258404"/>
          </a:xfrm>
          <a:prstGeom prst="rect">
            <a:avLst/>
          </a:prstGeom>
        </p:spPr>
        <p:txBody>
          <a:bodyPr vert="horz" wrap="square" lIns="0" tIns="1206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95"/>
              </a:spcBef>
            </a:pPr>
            <a:r>
              <a:rPr lang="en-US" sz="1600" spc="-20" dirty="0">
                <a:latin typeface="Abadi" panose="020B0604020104020204" pitchFamily="34" charset="0"/>
                <a:cs typeface="Carlito"/>
              </a:rPr>
              <a:t>Yellow</a:t>
            </a:r>
            <a:r>
              <a:rPr sz="1600" spc="-20" dirty="0">
                <a:latin typeface="Abadi" panose="020B0604020104020204" pitchFamily="34" charset="0"/>
                <a:cs typeface="Carlito"/>
              </a:rPr>
              <a:t> indicates successful </a:t>
            </a:r>
            <a:r>
              <a:rPr sz="1600" spc="-10" dirty="0">
                <a:latin typeface="Abadi" panose="020B0604020104020204" pitchFamily="34" charset="0"/>
                <a:cs typeface="Carlito"/>
              </a:rPr>
              <a:t>launch; </a:t>
            </a:r>
            <a:r>
              <a:rPr lang="en-US" sz="1600" spc="-15" dirty="0">
                <a:latin typeface="Abadi" panose="020B0604020104020204" pitchFamily="34" charset="0"/>
                <a:cs typeface="Carlito"/>
              </a:rPr>
              <a:t>Blue</a:t>
            </a:r>
            <a:r>
              <a:rPr sz="1600" spc="-15" dirty="0">
                <a:latin typeface="Abadi" panose="020B0604020104020204" pitchFamily="34" charset="0"/>
                <a:cs typeface="Carlito"/>
              </a:rPr>
              <a:t> </a:t>
            </a:r>
            <a:r>
              <a:rPr sz="1600" spc="-20" dirty="0">
                <a:latin typeface="Abadi" panose="020B0604020104020204" pitchFamily="34" charset="0"/>
                <a:cs typeface="Carlito"/>
              </a:rPr>
              <a:t>indicates unsuccessful</a:t>
            </a:r>
            <a:r>
              <a:rPr sz="1600" spc="180" dirty="0">
                <a:latin typeface="Abadi" panose="020B0604020104020204" pitchFamily="34" charset="0"/>
                <a:cs typeface="Carlito"/>
              </a:rPr>
              <a:t> </a:t>
            </a:r>
            <a:r>
              <a:rPr sz="1600" spc="-10" dirty="0">
                <a:latin typeface="Abadi" panose="020B0604020104020204" pitchFamily="34" charset="0"/>
                <a:cs typeface="Carlito"/>
              </a:rPr>
              <a:t>launch.</a:t>
            </a:r>
            <a:endParaRPr sz="1600" dirty="0">
              <a:latin typeface="Abadi" panose="020B0604020104020204" pitchFamily="34" charset="0"/>
              <a:cs typeface="Carlito"/>
            </a:endParaRPr>
          </a:p>
        </p:txBody>
      </p:sp>
      <p:sp>
        <p:nvSpPr>
          <p:cNvPr id="8" name="TextBox 7">
            <a:extLst>
              <a:ext uri="{FF2B5EF4-FFF2-40B4-BE49-F238E27FC236}">
                <a16:creationId xmlns:a16="http://schemas.microsoft.com/office/drawing/2014/main" id="{443CF9B5-9DD2-4F92-882E-DCEAB960D2E6}"/>
              </a:ext>
            </a:extLst>
          </p:cNvPr>
          <p:cNvSpPr txBox="1"/>
          <p:nvPr/>
        </p:nvSpPr>
        <p:spPr>
          <a:xfrm>
            <a:off x="638881" y="5216517"/>
            <a:ext cx="9748272" cy="1477328"/>
          </a:xfrm>
          <a:prstGeom prst="rect">
            <a:avLst/>
          </a:prstGeom>
          <a:noFill/>
        </p:spPr>
        <p:txBody>
          <a:bodyPr wrap="square" rtlCol="0">
            <a:spAutoFit/>
          </a:bodyPr>
          <a:lstStyle/>
          <a:p>
            <a:r>
              <a:rPr lang="en-US" sz="1800" spc="-20" dirty="0">
                <a:latin typeface="Abadi" panose="020B0604020104020204" pitchFamily="34" charset="0"/>
                <a:cs typeface="Carlito"/>
              </a:rPr>
              <a:t>Graphic </a:t>
            </a:r>
            <a:r>
              <a:rPr lang="en-US" sz="1800" spc="-10" dirty="0">
                <a:latin typeface="Abadi" panose="020B0604020104020204" pitchFamily="34" charset="0"/>
                <a:cs typeface="Carlito"/>
              </a:rPr>
              <a:t>suggests </a:t>
            </a:r>
            <a:r>
              <a:rPr lang="en-US" sz="1800" spc="-5" dirty="0">
                <a:latin typeface="Abadi" panose="020B0604020104020204" pitchFamily="34" charset="0"/>
                <a:cs typeface="Carlito"/>
              </a:rPr>
              <a:t>an </a:t>
            </a:r>
            <a:r>
              <a:rPr lang="en-US" sz="1800" spc="-20" dirty="0">
                <a:latin typeface="Abadi" panose="020B0604020104020204" pitchFamily="34" charset="0"/>
                <a:cs typeface="Carlito"/>
              </a:rPr>
              <a:t>increase </a:t>
            </a:r>
            <a:r>
              <a:rPr lang="en-US" sz="1800" dirty="0">
                <a:latin typeface="Abadi" panose="020B0604020104020204" pitchFamily="34" charset="0"/>
                <a:cs typeface="Carlito"/>
              </a:rPr>
              <a:t>in </a:t>
            </a:r>
            <a:r>
              <a:rPr lang="en-US" sz="1800" spc="-15" dirty="0">
                <a:latin typeface="Abadi" panose="020B0604020104020204" pitchFamily="34" charset="0"/>
                <a:cs typeface="Carlito"/>
              </a:rPr>
              <a:t>success </a:t>
            </a:r>
            <a:r>
              <a:rPr lang="en-US" sz="1800" spc="-40" dirty="0">
                <a:latin typeface="Abadi" panose="020B0604020104020204" pitchFamily="34" charset="0"/>
                <a:cs typeface="Carlito"/>
              </a:rPr>
              <a:t>rate as more Flight were launched</a:t>
            </a:r>
            <a:r>
              <a:rPr lang="en-US" sz="1800" spc="-5" dirty="0">
                <a:latin typeface="Abadi" panose="020B0604020104020204" pitchFamily="34" charset="0"/>
                <a:cs typeface="Carlito"/>
              </a:rPr>
              <a:t>. </a:t>
            </a:r>
            <a:r>
              <a:rPr lang="en-US" sz="1800" spc="-25" dirty="0">
                <a:latin typeface="Abadi" panose="020B0604020104020204" pitchFamily="34" charset="0"/>
                <a:cs typeface="Carlito"/>
              </a:rPr>
              <a:t>Likely </a:t>
            </a:r>
            <a:r>
              <a:rPr lang="en-US" sz="1800" spc="-5" dirty="0">
                <a:latin typeface="Abadi" panose="020B0604020104020204" pitchFamily="34" charset="0"/>
                <a:cs typeface="Carlito"/>
              </a:rPr>
              <a:t>a big </a:t>
            </a:r>
            <a:r>
              <a:rPr lang="en-US" sz="1800" spc="-25" dirty="0">
                <a:latin typeface="Abadi" panose="020B0604020104020204" pitchFamily="34" charset="0"/>
                <a:cs typeface="Carlito"/>
              </a:rPr>
              <a:t>breakthrough </a:t>
            </a:r>
            <a:r>
              <a:rPr lang="en-US" sz="1800" spc="-20" dirty="0">
                <a:latin typeface="Abadi" panose="020B0604020104020204" pitchFamily="34" charset="0"/>
                <a:cs typeface="Carlito"/>
              </a:rPr>
              <a:t>around </a:t>
            </a:r>
            <a:r>
              <a:rPr lang="en-US" sz="1800" spc="-10" dirty="0">
                <a:latin typeface="Abadi" panose="020B0604020104020204" pitchFamily="34" charset="0"/>
                <a:cs typeface="Carlito"/>
              </a:rPr>
              <a:t>flight </a:t>
            </a:r>
            <a:r>
              <a:rPr lang="en-US" sz="1800" spc="-15" dirty="0">
                <a:latin typeface="Abadi" panose="020B0604020104020204" pitchFamily="34" charset="0"/>
                <a:cs typeface="Carlito"/>
              </a:rPr>
              <a:t>20 </a:t>
            </a:r>
            <a:r>
              <a:rPr lang="en-US" sz="1800" spc="-5" dirty="0">
                <a:latin typeface="Abadi" panose="020B0604020104020204" pitchFamily="34" charset="0"/>
                <a:cs typeface="Carlito"/>
              </a:rPr>
              <a:t>which </a:t>
            </a:r>
            <a:r>
              <a:rPr lang="en-US" sz="1800" spc="-15" dirty="0">
                <a:latin typeface="Abadi" panose="020B0604020104020204" pitchFamily="34" charset="0"/>
                <a:cs typeface="Carlito"/>
              </a:rPr>
              <a:t>significantly </a:t>
            </a:r>
            <a:r>
              <a:rPr lang="en-US" sz="1800" spc="-20" dirty="0">
                <a:latin typeface="Abadi" panose="020B0604020104020204" pitchFamily="34" charset="0"/>
                <a:cs typeface="Carlito"/>
              </a:rPr>
              <a:t>increased </a:t>
            </a:r>
            <a:r>
              <a:rPr lang="en-US" sz="1800" spc="-15" dirty="0">
                <a:latin typeface="Abadi" panose="020B0604020104020204" pitchFamily="34" charset="0"/>
                <a:cs typeface="Carlito"/>
              </a:rPr>
              <a:t>success </a:t>
            </a:r>
            <a:r>
              <a:rPr lang="en-US" sz="1800" spc="-25" dirty="0">
                <a:latin typeface="Abadi" panose="020B0604020104020204" pitchFamily="34" charset="0"/>
                <a:cs typeface="Carlito"/>
              </a:rPr>
              <a:t>rate. </a:t>
            </a:r>
            <a:r>
              <a:rPr lang="en-US" dirty="0">
                <a:latin typeface="Abadi" panose="020B0604020104020204" pitchFamily="34" charset="0"/>
              </a:rPr>
              <a:t>Above a flight number of around 30, there are significantly more successful landings</a:t>
            </a:r>
            <a:r>
              <a:rPr lang="en-US" dirty="0"/>
              <a:t>. </a:t>
            </a:r>
            <a:r>
              <a:rPr lang="en-US" sz="1800" spc="-20" dirty="0">
                <a:latin typeface="Abadi" panose="020B0604020104020204" pitchFamily="34" charset="0"/>
                <a:cs typeface="Carlito"/>
              </a:rPr>
              <a:t>CCAFS appears </a:t>
            </a:r>
            <a:r>
              <a:rPr lang="en-US" sz="1800" spc="-15" dirty="0">
                <a:latin typeface="Abadi" panose="020B0604020104020204" pitchFamily="34" charset="0"/>
                <a:cs typeface="Carlito"/>
              </a:rPr>
              <a:t>to </a:t>
            </a:r>
            <a:r>
              <a:rPr lang="en-US" sz="1800" spc="-5" dirty="0">
                <a:latin typeface="Abadi" panose="020B0604020104020204" pitchFamily="34" charset="0"/>
                <a:cs typeface="Carlito"/>
              </a:rPr>
              <a:t>be the main </a:t>
            </a:r>
            <a:r>
              <a:rPr lang="en-US" sz="1800" spc="-10" dirty="0">
                <a:latin typeface="Abadi" panose="020B0604020104020204" pitchFamily="34" charset="0"/>
                <a:cs typeface="Carlito"/>
              </a:rPr>
              <a:t>launch </a:t>
            </a:r>
            <a:r>
              <a:rPr lang="en-US" sz="1800" spc="-15" dirty="0">
                <a:latin typeface="Abadi" panose="020B0604020104020204" pitchFamily="34" charset="0"/>
                <a:cs typeface="Carlito"/>
              </a:rPr>
              <a:t>site </a:t>
            </a:r>
            <a:r>
              <a:rPr lang="en-US" sz="1800" spc="-5" dirty="0">
                <a:latin typeface="Abadi" panose="020B0604020104020204" pitchFamily="34" charset="0"/>
                <a:cs typeface="Carlito"/>
              </a:rPr>
              <a:t>as it has the </a:t>
            </a:r>
            <a:r>
              <a:rPr lang="en-US" sz="1800" spc="-20" dirty="0">
                <a:latin typeface="Abadi" panose="020B0604020104020204" pitchFamily="34" charset="0"/>
                <a:cs typeface="Carlito"/>
              </a:rPr>
              <a:t>most</a:t>
            </a:r>
            <a:r>
              <a:rPr lang="en-US" sz="1800" spc="-90" dirty="0">
                <a:latin typeface="Abadi" panose="020B0604020104020204" pitchFamily="34" charset="0"/>
                <a:cs typeface="Carlito"/>
              </a:rPr>
              <a:t> </a:t>
            </a:r>
            <a:r>
              <a:rPr lang="en-US" sz="1800" spc="-20" dirty="0">
                <a:latin typeface="Abadi" panose="020B0604020104020204" pitchFamily="34" charset="0"/>
                <a:cs typeface="Carlito"/>
              </a:rPr>
              <a:t>volume.</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8881" y="417576"/>
            <a:ext cx="10909640" cy="12493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6600" kern="1200">
                <a:solidFill>
                  <a:schemeClr val="tx1"/>
                </a:solidFill>
                <a:latin typeface="+mj-lt"/>
                <a:ea typeface="+mj-ea"/>
                <a:cs typeface="+mj-cs"/>
              </a:rPr>
              <a:t>Payload vs. Launch Site</a:t>
            </a:r>
          </a:p>
        </p:txBody>
      </p:sp>
      <p:sp>
        <p:nvSpPr>
          <p:cNvPr id="13"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2D85F6BA-4ED7-475D-B36B-012AF9EE4B03}"/>
              </a:ext>
            </a:extLst>
          </p:cNvPr>
          <p:cNvPicPr>
            <a:picLocks noChangeAspect="1"/>
          </p:cNvPicPr>
          <p:nvPr/>
        </p:nvPicPr>
        <p:blipFill>
          <a:blip r:embed="rId2"/>
          <a:stretch>
            <a:fillRect/>
          </a:stretch>
        </p:blipFill>
        <p:spPr>
          <a:xfrm>
            <a:off x="320040" y="2599404"/>
            <a:ext cx="11548872" cy="233864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17</a:t>
            </a:fld>
            <a:endParaRPr lang="en-US" sz="1200" dirty="0">
              <a:solidFill>
                <a:schemeClr val="tx1">
                  <a:tint val="75000"/>
                </a:schemeClr>
              </a:solidFill>
              <a:latin typeface="+mn-lt"/>
            </a:endParaRPr>
          </a:p>
        </p:txBody>
      </p:sp>
      <p:sp>
        <p:nvSpPr>
          <p:cNvPr id="9" name="object 8">
            <a:extLst>
              <a:ext uri="{FF2B5EF4-FFF2-40B4-BE49-F238E27FC236}">
                <a16:creationId xmlns:a16="http://schemas.microsoft.com/office/drawing/2014/main" id="{A4A04910-858D-4FAB-9383-C40B70F1D4A5}"/>
              </a:ext>
            </a:extLst>
          </p:cNvPr>
          <p:cNvSpPr txBox="1"/>
          <p:nvPr/>
        </p:nvSpPr>
        <p:spPr>
          <a:xfrm>
            <a:off x="733874" y="4746679"/>
            <a:ext cx="7462272" cy="258404"/>
          </a:xfrm>
          <a:prstGeom prst="rect">
            <a:avLst/>
          </a:prstGeom>
        </p:spPr>
        <p:txBody>
          <a:bodyPr vert="horz" wrap="square" lIns="0" tIns="1206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95"/>
              </a:spcBef>
            </a:pPr>
            <a:r>
              <a:rPr lang="en-US" sz="1600" spc="-20" dirty="0">
                <a:latin typeface="Abadi" panose="020B0604020104020204" pitchFamily="34" charset="0"/>
                <a:cs typeface="Carlito"/>
              </a:rPr>
              <a:t>Yellow</a:t>
            </a:r>
            <a:r>
              <a:rPr sz="1600" spc="-20" dirty="0">
                <a:latin typeface="Abadi" panose="020B0604020104020204" pitchFamily="34" charset="0"/>
                <a:cs typeface="Carlito"/>
              </a:rPr>
              <a:t> indicates successful </a:t>
            </a:r>
            <a:r>
              <a:rPr sz="1600" spc="-10" dirty="0">
                <a:latin typeface="Abadi" panose="020B0604020104020204" pitchFamily="34" charset="0"/>
                <a:cs typeface="Carlito"/>
              </a:rPr>
              <a:t>launch; </a:t>
            </a:r>
            <a:r>
              <a:rPr lang="en-US" sz="1600" spc="-15" dirty="0">
                <a:latin typeface="Abadi" panose="020B0604020104020204" pitchFamily="34" charset="0"/>
                <a:cs typeface="Carlito"/>
              </a:rPr>
              <a:t>Blue</a:t>
            </a:r>
            <a:r>
              <a:rPr sz="1600" spc="-15" dirty="0">
                <a:latin typeface="Abadi" panose="020B0604020104020204" pitchFamily="34" charset="0"/>
                <a:cs typeface="Carlito"/>
              </a:rPr>
              <a:t> </a:t>
            </a:r>
            <a:r>
              <a:rPr sz="1600" spc="-20" dirty="0">
                <a:latin typeface="Abadi" panose="020B0604020104020204" pitchFamily="34" charset="0"/>
                <a:cs typeface="Carlito"/>
              </a:rPr>
              <a:t>indicates unsuccessful</a:t>
            </a:r>
            <a:r>
              <a:rPr sz="1600" spc="180" dirty="0">
                <a:latin typeface="Abadi" panose="020B0604020104020204" pitchFamily="34" charset="0"/>
                <a:cs typeface="Carlito"/>
              </a:rPr>
              <a:t> </a:t>
            </a:r>
            <a:r>
              <a:rPr sz="1600" spc="-10" dirty="0">
                <a:latin typeface="Abadi" panose="020B0604020104020204" pitchFamily="34" charset="0"/>
                <a:cs typeface="Carlito"/>
              </a:rPr>
              <a:t>launch.</a:t>
            </a:r>
            <a:endParaRPr sz="1600" dirty="0">
              <a:latin typeface="Abadi" panose="020B0604020104020204" pitchFamily="34" charset="0"/>
              <a:cs typeface="Carlito"/>
            </a:endParaRPr>
          </a:p>
        </p:txBody>
      </p:sp>
      <p:sp>
        <p:nvSpPr>
          <p:cNvPr id="7" name="TextBox 6">
            <a:extLst>
              <a:ext uri="{FF2B5EF4-FFF2-40B4-BE49-F238E27FC236}">
                <a16:creationId xmlns:a16="http://schemas.microsoft.com/office/drawing/2014/main" id="{C3D72C7B-C487-4A01-AB23-F85E346F42A2}"/>
              </a:ext>
            </a:extLst>
          </p:cNvPr>
          <p:cNvSpPr txBox="1"/>
          <p:nvPr/>
        </p:nvSpPr>
        <p:spPr>
          <a:xfrm>
            <a:off x="638881" y="5191723"/>
            <a:ext cx="10851995" cy="1074781"/>
          </a:xfrm>
          <a:prstGeom prst="rect">
            <a:avLst/>
          </a:prstGeom>
          <a:noFill/>
        </p:spPr>
        <p:txBody>
          <a:bodyPr wrap="square" rtlCol="0">
            <a:spAutoFit/>
          </a:bodyPr>
          <a:lstStyle/>
          <a:p>
            <a:pPr marL="12700" marR="5080">
              <a:lnSpc>
                <a:spcPct val="121400"/>
              </a:lnSpc>
              <a:spcBef>
                <a:spcPts val="100"/>
              </a:spcBef>
            </a:pPr>
            <a:r>
              <a:rPr lang="en-US" sz="1800" spc="-25" dirty="0">
                <a:latin typeface="Abadi" panose="020B0604020104020204" pitchFamily="34" charset="0"/>
                <a:cs typeface="Carlito"/>
              </a:rPr>
              <a:t>Payload </a:t>
            </a:r>
            <a:r>
              <a:rPr lang="en-US" sz="1800" spc="-5" dirty="0">
                <a:latin typeface="Abadi" panose="020B0604020104020204" pitchFamily="34" charset="0"/>
                <a:cs typeface="Carlito"/>
              </a:rPr>
              <a:t>mass </a:t>
            </a:r>
            <a:r>
              <a:rPr lang="en-US" sz="1800" spc="-20" dirty="0">
                <a:latin typeface="Abadi" panose="020B0604020104020204" pitchFamily="34" charset="0"/>
                <a:cs typeface="Carlito"/>
              </a:rPr>
              <a:t>appears </a:t>
            </a:r>
            <a:r>
              <a:rPr lang="en-US" sz="1800" spc="-15" dirty="0">
                <a:latin typeface="Abadi" panose="020B0604020104020204" pitchFamily="34" charset="0"/>
                <a:cs typeface="Carlito"/>
              </a:rPr>
              <a:t>to </a:t>
            </a:r>
            <a:r>
              <a:rPr lang="en-US" sz="1800" spc="-20" dirty="0">
                <a:latin typeface="Abadi" panose="020B0604020104020204" pitchFamily="34" charset="0"/>
                <a:cs typeface="Carlito"/>
              </a:rPr>
              <a:t>fall mostly between </a:t>
            </a:r>
            <a:r>
              <a:rPr lang="en-US" sz="1800" spc="-10" dirty="0">
                <a:latin typeface="Abadi" panose="020B0604020104020204" pitchFamily="34" charset="0"/>
                <a:cs typeface="Carlito"/>
              </a:rPr>
              <a:t>0-7000 </a:t>
            </a:r>
            <a:r>
              <a:rPr lang="en-US" sz="1800" spc="-5" dirty="0">
                <a:latin typeface="Abadi" panose="020B0604020104020204" pitchFamily="34" charset="0"/>
                <a:cs typeface="Carlito"/>
              </a:rPr>
              <a:t>kg. </a:t>
            </a:r>
            <a:r>
              <a:rPr lang="en-US" sz="1800" spc="-25" dirty="0">
                <a:latin typeface="Abadi" panose="020B0604020104020204" pitchFamily="34" charset="0"/>
                <a:cs typeface="Carlito"/>
              </a:rPr>
              <a:t>Different </a:t>
            </a:r>
            <a:r>
              <a:rPr lang="en-US" sz="1800" spc="-5" dirty="0">
                <a:latin typeface="Abadi" panose="020B0604020104020204" pitchFamily="34" charset="0"/>
                <a:cs typeface="Carlito"/>
              </a:rPr>
              <a:t>launch </a:t>
            </a:r>
            <a:r>
              <a:rPr lang="en-US" sz="1800" spc="-10" dirty="0">
                <a:latin typeface="Abadi" panose="020B0604020104020204" pitchFamily="34" charset="0"/>
                <a:cs typeface="Carlito"/>
              </a:rPr>
              <a:t>sites </a:t>
            </a:r>
            <a:r>
              <a:rPr lang="en-US" sz="1800" spc="-5" dirty="0">
                <a:latin typeface="Abadi" panose="020B0604020104020204" pitchFamily="34" charset="0"/>
                <a:cs typeface="Carlito"/>
              </a:rPr>
              <a:t>also </a:t>
            </a:r>
            <a:r>
              <a:rPr lang="en-US" sz="1800" spc="-15" dirty="0">
                <a:latin typeface="Abadi" panose="020B0604020104020204" pitchFamily="34" charset="0"/>
                <a:cs typeface="Carlito"/>
              </a:rPr>
              <a:t>seem to use </a:t>
            </a:r>
            <a:r>
              <a:rPr lang="en-US" sz="1800" spc="-25" dirty="0">
                <a:latin typeface="Abadi" panose="020B0604020104020204" pitchFamily="34" charset="0"/>
                <a:cs typeface="Carlito"/>
              </a:rPr>
              <a:t>different </a:t>
            </a:r>
            <a:r>
              <a:rPr lang="en-US" sz="1800" spc="-20" dirty="0">
                <a:latin typeface="Abadi" panose="020B0604020104020204" pitchFamily="34" charset="0"/>
                <a:cs typeface="Carlito"/>
              </a:rPr>
              <a:t>payload</a:t>
            </a:r>
            <a:r>
              <a:rPr lang="en-US" sz="1800" spc="-10" dirty="0">
                <a:latin typeface="Abadi" panose="020B0604020104020204" pitchFamily="34" charset="0"/>
                <a:cs typeface="Carlito"/>
              </a:rPr>
              <a:t> </a:t>
            </a:r>
            <a:r>
              <a:rPr lang="en-US" sz="1800" spc="-5" dirty="0">
                <a:latin typeface="Abadi" panose="020B0604020104020204" pitchFamily="34" charset="0"/>
                <a:cs typeface="Carlito"/>
              </a:rPr>
              <a:t>mass. </a:t>
            </a:r>
            <a:r>
              <a:rPr lang="en-US" dirty="0">
                <a:latin typeface="Abadi" panose="020B0604020104020204" pitchFamily="34" charset="0"/>
              </a:rPr>
              <a:t>Most of the lighter payloads have been launched from CCAFS SLC 40. There is no clear correlation between payload mass and success rate for a given launch site.</a:t>
            </a:r>
            <a:endParaRPr lang="en-US" sz="1800" dirty="0">
              <a:latin typeface="Abadi" panose="020B0604020104020204" pitchFamily="34" charset="0"/>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60041" y="48031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Success Rate vs. Orbit Type</a:t>
            </a:r>
          </a:p>
        </p:txBody>
      </p:sp>
      <p:pic>
        <p:nvPicPr>
          <p:cNvPr id="6" name="Picture 5">
            <a:extLst>
              <a:ext uri="{FF2B5EF4-FFF2-40B4-BE49-F238E27FC236}">
                <a16:creationId xmlns:a16="http://schemas.microsoft.com/office/drawing/2014/main" id="{561CD3E1-311C-4843-9EAA-B1CAED97E7AC}"/>
              </a:ext>
            </a:extLst>
          </p:cNvPr>
          <p:cNvPicPr>
            <a:picLocks noChangeAspect="1"/>
          </p:cNvPicPr>
          <p:nvPr/>
        </p:nvPicPr>
        <p:blipFill>
          <a:blip r:embed="rId2"/>
          <a:stretch>
            <a:fillRect/>
          </a:stretch>
        </p:blipFill>
        <p:spPr>
          <a:xfrm>
            <a:off x="4502428" y="800634"/>
            <a:ext cx="7225748" cy="5256731"/>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18</a:t>
            </a:fld>
            <a:endParaRPr lang="en-US" sz="1100">
              <a:solidFill>
                <a:schemeClr val="tx1">
                  <a:lumMod val="50000"/>
                  <a:lumOff val="50000"/>
                </a:schemeClr>
              </a:solidFill>
              <a:latin typeface="+mn-lt"/>
            </a:endParaRPr>
          </a:p>
        </p:txBody>
      </p:sp>
      <p:sp>
        <p:nvSpPr>
          <p:cNvPr id="7" name="TextBox 6">
            <a:extLst>
              <a:ext uri="{FF2B5EF4-FFF2-40B4-BE49-F238E27FC236}">
                <a16:creationId xmlns:a16="http://schemas.microsoft.com/office/drawing/2014/main" id="{B896877C-CA5E-4CE9-8C07-AC0E022AFC3B}"/>
              </a:ext>
            </a:extLst>
          </p:cNvPr>
          <p:cNvSpPr txBox="1"/>
          <p:nvPr/>
        </p:nvSpPr>
        <p:spPr>
          <a:xfrm>
            <a:off x="556943" y="3143853"/>
            <a:ext cx="2880828" cy="1754326"/>
          </a:xfrm>
          <a:prstGeom prst="rect">
            <a:avLst/>
          </a:prstGeom>
          <a:noFill/>
        </p:spPr>
        <p:txBody>
          <a:bodyPr wrap="square" rtlCol="0">
            <a:spAutoFit/>
          </a:bodyPr>
          <a:lstStyle/>
          <a:p>
            <a:r>
              <a:rPr lang="en-US" dirty="0">
                <a:solidFill>
                  <a:schemeClr val="bg1"/>
                </a:solidFill>
                <a:latin typeface="Abadi" panose="020B0604020104020204" pitchFamily="34" charset="0"/>
              </a:rPr>
              <a:t>The ES-L1, GEO, HEO and SSO orbits have the highest successful rates.</a:t>
            </a:r>
          </a:p>
          <a:p>
            <a:endParaRPr lang="en-US" dirty="0">
              <a:solidFill>
                <a:schemeClr val="bg1"/>
              </a:solidFill>
              <a:latin typeface="Abadi" panose="020B0604020104020204" pitchFamily="34" charset="0"/>
            </a:endParaRPr>
          </a:p>
          <a:p>
            <a:r>
              <a:rPr lang="en-US" dirty="0">
                <a:solidFill>
                  <a:schemeClr val="bg1"/>
                </a:solidFill>
                <a:latin typeface="Abadi" panose="020B0604020104020204" pitchFamily="34" charset="0"/>
              </a:rPr>
              <a:t>The SO has the lowest success rate.</a:t>
            </a:r>
            <a:endParaRPr lang="en-GB" dirty="0">
              <a:solidFill>
                <a:schemeClr val="bg1"/>
              </a:solidFill>
              <a:latin typeface="Abadi" panose="020B0604020104020204" pitchFamily="34" charset="0"/>
            </a:endParaRPr>
          </a:p>
        </p:txBody>
      </p:sp>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33364" y="478712"/>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Flight Number vs. Orbit Type</a:t>
            </a:r>
          </a:p>
        </p:txBody>
      </p:sp>
      <p:pic>
        <p:nvPicPr>
          <p:cNvPr id="6" name="Picture 5">
            <a:extLst>
              <a:ext uri="{FF2B5EF4-FFF2-40B4-BE49-F238E27FC236}">
                <a16:creationId xmlns:a16="http://schemas.microsoft.com/office/drawing/2014/main" id="{95737502-1AC3-4CD6-8290-71C7AA41BC0A}"/>
              </a:ext>
            </a:extLst>
          </p:cNvPr>
          <p:cNvPicPr>
            <a:picLocks noChangeAspect="1"/>
          </p:cNvPicPr>
          <p:nvPr/>
        </p:nvPicPr>
        <p:blipFill>
          <a:blip r:embed="rId2"/>
          <a:stretch>
            <a:fillRect/>
          </a:stretch>
        </p:blipFill>
        <p:spPr>
          <a:xfrm>
            <a:off x="4778071" y="456057"/>
            <a:ext cx="6674461" cy="592358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19</a:t>
            </a:fld>
            <a:endParaRPr lang="en-US" sz="1100">
              <a:solidFill>
                <a:schemeClr val="tx1">
                  <a:lumMod val="50000"/>
                  <a:lumOff val="50000"/>
                </a:schemeClr>
              </a:solidFill>
              <a:latin typeface="+mn-lt"/>
            </a:endParaRPr>
          </a:p>
        </p:txBody>
      </p:sp>
      <p:sp>
        <p:nvSpPr>
          <p:cNvPr id="7" name="TextBox 6">
            <a:extLst>
              <a:ext uri="{FF2B5EF4-FFF2-40B4-BE49-F238E27FC236}">
                <a16:creationId xmlns:a16="http://schemas.microsoft.com/office/drawing/2014/main" id="{CE9D0E76-F282-4438-BFD5-CA5044F1D628}"/>
              </a:ext>
            </a:extLst>
          </p:cNvPr>
          <p:cNvSpPr txBox="1"/>
          <p:nvPr/>
        </p:nvSpPr>
        <p:spPr>
          <a:xfrm>
            <a:off x="546410" y="2787805"/>
            <a:ext cx="3067782" cy="2308324"/>
          </a:xfrm>
          <a:prstGeom prst="rect">
            <a:avLst/>
          </a:prstGeom>
          <a:noFill/>
        </p:spPr>
        <p:txBody>
          <a:bodyPr wrap="square" rtlCol="0">
            <a:spAutoFit/>
          </a:bodyPr>
          <a:lstStyle/>
          <a:p>
            <a:r>
              <a:rPr lang="en-US" sz="1800" spc="-15" dirty="0">
                <a:solidFill>
                  <a:srgbClr val="FFFFFF"/>
                </a:solidFill>
                <a:latin typeface="Carlito"/>
                <a:cs typeface="Carlito"/>
              </a:rPr>
              <a:t>SpaceX </a:t>
            </a:r>
            <a:r>
              <a:rPr lang="en-US" sz="1800" spc="-20" dirty="0">
                <a:solidFill>
                  <a:srgbClr val="FFFFFF"/>
                </a:solidFill>
                <a:latin typeface="Carlito"/>
                <a:cs typeface="Carlito"/>
              </a:rPr>
              <a:t>started </a:t>
            </a:r>
            <a:r>
              <a:rPr lang="en-US" sz="1800" spc="-5" dirty="0">
                <a:solidFill>
                  <a:srgbClr val="FFFFFF"/>
                </a:solidFill>
                <a:latin typeface="Carlito"/>
                <a:cs typeface="Carlito"/>
              </a:rPr>
              <a:t>with </a:t>
            </a:r>
            <a:r>
              <a:rPr lang="en-US" sz="1800" spc="-25" dirty="0">
                <a:solidFill>
                  <a:srgbClr val="FFFFFF"/>
                </a:solidFill>
                <a:latin typeface="Carlito"/>
                <a:cs typeface="Carlito"/>
              </a:rPr>
              <a:t>LEO </a:t>
            </a:r>
            <a:r>
              <a:rPr lang="en-US" sz="1800" spc="-5" dirty="0">
                <a:solidFill>
                  <a:srgbClr val="FFFFFF"/>
                </a:solidFill>
                <a:latin typeface="Carlito"/>
                <a:cs typeface="Carlito"/>
              </a:rPr>
              <a:t>orbits which </a:t>
            </a:r>
            <a:r>
              <a:rPr lang="en-US" sz="1800" spc="-20" dirty="0">
                <a:solidFill>
                  <a:srgbClr val="FFFFFF"/>
                </a:solidFill>
                <a:latin typeface="Carlito"/>
                <a:cs typeface="Carlito"/>
              </a:rPr>
              <a:t>saw </a:t>
            </a:r>
            <a:r>
              <a:rPr lang="en-US" sz="1800" spc="-25" dirty="0">
                <a:solidFill>
                  <a:srgbClr val="FFFFFF"/>
                </a:solidFill>
                <a:latin typeface="Carlito"/>
                <a:cs typeface="Carlito"/>
              </a:rPr>
              <a:t>moderate </a:t>
            </a:r>
            <a:r>
              <a:rPr lang="en-US" sz="1800" spc="-15" dirty="0">
                <a:solidFill>
                  <a:srgbClr val="FFFFFF"/>
                </a:solidFill>
                <a:latin typeface="Carlito"/>
                <a:cs typeface="Carlito"/>
              </a:rPr>
              <a:t>success </a:t>
            </a:r>
            <a:r>
              <a:rPr lang="en-US" sz="1800" spc="-25" dirty="0">
                <a:solidFill>
                  <a:srgbClr val="FFFFFF"/>
                </a:solidFill>
                <a:latin typeface="Carlito"/>
                <a:cs typeface="Carlito"/>
              </a:rPr>
              <a:t>LEO </a:t>
            </a:r>
            <a:r>
              <a:rPr lang="en-US" sz="1800" spc="-5" dirty="0">
                <a:solidFill>
                  <a:srgbClr val="FFFFFF"/>
                </a:solidFill>
                <a:latin typeface="Carlito"/>
                <a:cs typeface="Carlito"/>
              </a:rPr>
              <a:t>and </a:t>
            </a:r>
            <a:r>
              <a:rPr lang="en-US" sz="1800" spc="-25" dirty="0">
                <a:solidFill>
                  <a:srgbClr val="FFFFFF"/>
                </a:solidFill>
                <a:latin typeface="Carlito"/>
                <a:cs typeface="Carlito"/>
              </a:rPr>
              <a:t>returned </a:t>
            </a:r>
            <a:r>
              <a:rPr lang="en-US" sz="1800" spc="-15" dirty="0">
                <a:solidFill>
                  <a:srgbClr val="FFFFFF"/>
                </a:solidFill>
                <a:latin typeface="Carlito"/>
                <a:cs typeface="Carlito"/>
              </a:rPr>
              <a:t>to </a:t>
            </a:r>
            <a:r>
              <a:rPr lang="en-US" sz="1800" spc="-25" dirty="0">
                <a:solidFill>
                  <a:srgbClr val="FFFFFF"/>
                </a:solidFill>
                <a:latin typeface="Carlito"/>
                <a:cs typeface="Carlito"/>
              </a:rPr>
              <a:t>VLEO </a:t>
            </a:r>
            <a:r>
              <a:rPr lang="en-US" sz="1800" dirty="0">
                <a:solidFill>
                  <a:srgbClr val="FFFFFF"/>
                </a:solidFill>
                <a:latin typeface="Carlito"/>
                <a:cs typeface="Carlito"/>
              </a:rPr>
              <a:t>in </a:t>
            </a:r>
            <a:r>
              <a:rPr lang="en-US" sz="1800" spc="-25" dirty="0">
                <a:solidFill>
                  <a:srgbClr val="FFFFFF"/>
                </a:solidFill>
                <a:latin typeface="Carlito"/>
                <a:cs typeface="Carlito"/>
              </a:rPr>
              <a:t>recent </a:t>
            </a:r>
            <a:r>
              <a:rPr lang="en-US" sz="1800" spc="-5" dirty="0">
                <a:solidFill>
                  <a:srgbClr val="FFFFFF"/>
                </a:solidFill>
                <a:latin typeface="Carlito"/>
                <a:cs typeface="Carlito"/>
              </a:rPr>
              <a:t>launches </a:t>
            </a:r>
          </a:p>
          <a:p>
            <a:endParaRPr lang="en-US" spc="-5" dirty="0">
              <a:solidFill>
                <a:schemeClr val="bg1"/>
              </a:solidFill>
              <a:latin typeface="Abadi" panose="020B0604020104020204" pitchFamily="34" charset="0"/>
            </a:endParaRPr>
          </a:p>
          <a:p>
            <a:r>
              <a:rPr lang="en-US" dirty="0">
                <a:solidFill>
                  <a:schemeClr val="bg1"/>
                </a:solidFill>
                <a:latin typeface="Abadi" panose="020B0604020104020204" pitchFamily="34" charset="0"/>
              </a:rPr>
              <a:t>As seen previously as the Flight Number increases, the success rate increases.</a:t>
            </a:r>
            <a:endParaRPr lang="en-GB" dirty="0">
              <a:solidFill>
                <a:schemeClr val="bg1"/>
              </a:solidFill>
              <a:latin typeface="Abadi" panose="020B0604020104020204" pitchFamily="34" charset="0"/>
            </a:endParaRPr>
          </a:p>
        </p:txBody>
      </p:sp>
      <p:sp>
        <p:nvSpPr>
          <p:cNvPr id="14" name="object 8">
            <a:extLst>
              <a:ext uri="{FF2B5EF4-FFF2-40B4-BE49-F238E27FC236}">
                <a16:creationId xmlns:a16="http://schemas.microsoft.com/office/drawing/2014/main" id="{9FA89420-7F0E-4EAE-B7E0-A0482D47BEF8}"/>
              </a:ext>
            </a:extLst>
          </p:cNvPr>
          <p:cNvSpPr txBox="1"/>
          <p:nvPr/>
        </p:nvSpPr>
        <p:spPr>
          <a:xfrm>
            <a:off x="4346868" y="6379641"/>
            <a:ext cx="6347151" cy="258404"/>
          </a:xfrm>
          <a:prstGeom prst="rect">
            <a:avLst/>
          </a:prstGeom>
        </p:spPr>
        <p:txBody>
          <a:bodyPr vert="horz" wrap="square" lIns="0" tIns="1206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95"/>
              </a:spcBef>
            </a:pPr>
            <a:r>
              <a:rPr lang="en-US" sz="1600" spc="-20" dirty="0">
                <a:latin typeface="Abadi" panose="020B0604020104020204" pitchFamily="34" charset="0"/>
                <a:cs typeface="Carlito"/>
              </a:rPr>
              <a:t>Yellow</a:t>
            </a:r>
            <a:r>
              <a:rPr sz="1600" spc="-20" dirty="0">
                <a:latin typeface="Abadi" panose="020B0604020104020204" pitchFamily="34" charset="0"/>
                <a:cs typeface="Carlito"/>
              </a:rPr>
              <a:t> indicates successful </a:t>
            </a:r>
            <a:r>
              <a:rPr sz="1600" spc="-10" dirty="0">
                <a:latin typeface="Abadi" panose="020B0604020104020204" pitchFamily="34" charset="0"/>
                <a:cs typeface="Carlito"/>
              </a:rPr>
              <a:t>launch; </a:t>
            </a:r>
            <a:r>
              <a:rPr lang="en-US" sz="1600" spc="-15" dirty="0">
                <a:latin typeface="Abadi" panose="020B0604020104020204" pitchFamily="34" charset="0"/>
                <a:cs typeface="Carlito"/>
              </a:rPr>
              <a:t>Blue</a:t>
            </a:r>
            <a:r>
              <a:rPr sz="1600" spc="-15" dirty="0">
                <a:latin typeface="Abadi" panose="020B0604020104020204" pitchFamily="34" charset="0"/>
                <a:cs typeface="Carlito"/>
              </a:rPr>
              <a:t> </a:t>
            </a:r>
            <a:r>
              <a:rPr sz="1600" spc="-20" dirty="0">
                <a:latin typeface="Abadi" panose="020B0604020104020204" pitchFamily="34" charset="0"/>
                <a:cs typeface="Carlito"/>
              </a:rPr>
              <a:t>indicates unsuccessful</a:t>
            </a:r>
            <a:r>
              <a:rPr sz="1600" spc="185" dirty="0">
                <a:latin typeface="Abadi" panose="020B0604020104020204" pitchFamily="34" charset="0"/>
                <a:cs typeface="Carlito"/>
              </a:rPr>
              <a:t> </a:t>
            </a:r>
            <a:r>
              <a:rPr sz="1600" spc="-10" dirty="0">
                <a:latin typeface="Abadi" panose="020B0604020104020204" pitchFamily="34" charset="0"/>
                <a:cs typeface="Carlito"/>
              </a:rPr>
              <a:t>launch.</a:t>
            </a:r>
            <a:endParaRPr sz="1600" dirty="0">
              <a:latin typeface="Abadi" panose="020B0604020104020204" pitchFamily="34" charset="0"/>
              <a:cs typeface="Carlito"/>
            </a:endParaRPr>
          </a:p>
        </p:txBody>
      </p:sp>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807490" y="456056"/>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Payload vs. Orbit Type</a:t>
            </a:r>
          </a:p>
        </p:txBody>
      </p:sp>
      <p:pic>
        <p:nvPicPr>
          <p:cNvPr id="6" name="Picture 5">
            <a:extLst>
              <a:ext uri="{FF2B5EF4-FFF2-40B4-BE49-F238E27FC236}">
                <a16:creationId xmlns:a16="http://schemas.microsoft.com/office/drawing/2014/main" id="{E23C17CC-2620-4E4E-8928-CFA6B3D90A23}"/>
              </a:ext>
            </a:extLst>
          </p:cNvPr>
          <p:cNvPicPr>
            <a:picLocks noChangeAspect="1"/>
          </p:cNvPicPr>
          <p:nvPr/>
        </p:nvPicPr>
        <p:blipFill>
          <a:blip r:embed="rId3"/>
          <a:stretch>
            <a:fillRect/>
          </a:stretch>
        </p:blipFill>
        <p:spPr>
          <a:xfrm>
            <a:off x="4641059" y="467208"/>
            <a:ext cx="6948485" cy="592358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20</a:t>
            </a:fld>
            <a:endParaRPr lang="en-US" sz="1100">
              <a:solidFill>
                <a:schemeClr val="tx1">
                  <a:lumMod val="50000"/>
                  <a:lumOff val="50000"/>
                </a:schemeClr>
              </a:solidFill>
              <a:latin typeface="+mn-lt"/>
            </a:endParaRPr>
          </a:p>
        </p:txBody>
      </p:sp>
      <p:pic>
        <p:nvPicPr>
          <p:cNvPr id="14" name="Picture 13">
            <a:extLst>
              <a:ext uri="{FF2B5EF4-FFF2-40B4-BE49-F238E27FC236}">
                <a16:creationId xmlns:a16="http://schemas.microsoft.com/office/drawing/2014/main" id="{509D9DDD-EA05-4850-8B75-CB5D866BA3B9}"/>
              </a:ext>
            </a:extLst>
          </p:cNvPr>
          <p:cNvPicPr>
            <a:picLocks noChangeAspect="1"/>
          </p:cNvPicPr>
          <p:nvPr/>
        </p:nvPicPr>
        <p:blipFill>
          <a:blip r:embed="rId3"/>
          <a:stretch>
            <a:fillRect/>
          </a:stretch>
        </p:blipFill>
        <p:spPr>
          <a:xfrm>
            <a:off x="4641059" y="456056"/>
            <a:ext cx="6948485" cy="5923584"/>
          </a:xfrm>
          <a:prstGeom prst="rect">
            <a:avLst/>
          </a:prstGeom>
        </p:spPr>
      </p:pic>
      <p:sp>
        <p:nvSpPr>
          <p:cNvPr id="16" name="object 8">
            <a:extLst>
              <a:ext uri="{FF2B5EF4-FFF2-40B4-BE49-F238E27FC236}">
                <a16:creationId xmlns:a16="http://schemas.microsoft.com/office/drawing/2014/main" id="{61F56CD7-E7FA-4C59-83EA-55F9B12F72EF}"/>
              </a:ext>
            </a:extLst>
          </p:cNvPr>
          <p:cNvSpPr txBox="1"/>
          <p:nvPr/>
        </p:nvSpPr>
        <p:spPr>
          <a:xfrm>
            <a:off x="4346868" y="6379641"/>
            <a:ext cx="6347151" cy="258404"/>
          </a:xfrm>
          <a:prstGeom prst="rect">
            <a:avLst/>
          </a:prstGeom>
        </p:spPr>
        <p:txBody>
          <a:bodyPr vert="horz" wrap="square" lIns="0" tIns="1206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95"/>
              </a:spcBef>
            </a:pPr>
            <a:r>
              <a:rPr lang="en-US" sz="1600" spc="-20" dirty="0">
                <a:latin typeface="Abadi" panose="020B0604020104020204" pitchFamily="34" charset="0"/>
                <a:cs typeface="Carlito"/>
              </a:rPr>
              <a:t>Yellow</a:t>
            </a:r>
            <a:r>
              <a:rPr sz="1600" spc="-20" dirty="0">
                <a:latin typeface="Abadi" panose="020B0604020104020204" pitchFamily="34" charset="0"/>
                <a:cs typeface="Carlito"/>
              </a:rPr>
              <a:t> indicates successful </a:t>
            </a:r>
            <a:r>
              <a:rPr sz="1600" spc="-10" dirty="0">
                <a:latin typeface="Abadi" panose="020B0604020104020204" pitchFamily="34" charset="0"/>
                <a:cs typeface="Carlito"/>
              </a:rPr>
              <a:t>launch; </a:t>
            </a:r>
            <a:r>
              <a:rPr lang="en-US" sz="1600" spc="-15" dirty="0">
                <a:latin typeface="Abadi" panose="020B0604020104020204" pitchFamily="34" charset="0"/>
                <a:cs typeface="Carlito"/>
              </a:rPr>
              <a:t>Blue</a:t>
            </a:r>
            <a:r>
              <a:rPr sz="1600" spc="-15" dirty="0">
                <a:latin typeface="Abadi" panose="020B0604020104020204" pitchFamily="34" charset="0"/>
                <a:cs typeface="Carlito"/>
              </a:rPr>
              <a:t> </a:t>
            </a:r>
            <a:r>
              <a:rPr sz="1600" spc="-20" dirty="0">
                <a:latin typeface="Abadi" panose="020B0604020104020204" pitchFamily="34" charset="0"/>
                <a:cs typeface="Carlito"/>
              </a:rPr>
              <a:t>indicates unsuccessful</a:t>
            </a:r>
            <a:r>
              <a:rPr sz="1600" spc="185" dirty="0">
                <a:latin typeface="Abadi" panose="020B0604020104020204" pitchFamily="34" charset="0"/>
                <a:cs typeface="Carlito"/>
              </a:rPr>
              <a:t> </a:t>
            </a:r>
            <a:r>
              <a:rPr sz="1600" spc="-10" dirty="0">
                <a:latin typeface="Abadi" panose="020B0604020104020204" pitchFamily="34" charset="0"/>
                <a:cs typeface="Carlito"/>
              </a:rPr>
              <a:t>launch.</a:t>
            </a:r>
            <a:endParaRPr sz="1600" dirty="0">
              <a:latin typeface="Abadi" panose="020B0604020104020204" pitchFamily="34" charset="0"/>
              <a:cs typeface="Carlito"/>
            </a:endParaRPr>
          </a:p>
        </p:txBody>
      </p:sp>
      <p:sp>
        <p:nvSpPr>
          <p:cNvPr id="8" name="TextBox 7">
            <a:extLst>
              <a:ext uri="{FF2B5EF4-FFF2-40B4-BE49-F238E27FC236}">
                <a16:creationId xmlns:a16="http://schemas.microsoft.com/office/drawing/2014/main" id="{651AD4C8-9696-4963-8AF3-E7158F1917FB}"/>
              </a:ext>
            </a:extLst>
          </p:cNvPr>
          <p:cNvSpPr txBox="1"/>
          <p:nvPr/>
        </p:nvSpPr>
        <p:spPr>
          <a:xfrm>
            <a:off x="602456" y="2530561"/>
            <a:ext cx="2887876" cy="4801314"/>
          </a:xfrm>
          <a:prstGeom prst="rect">
            <a:avLst/>
          </a:prstGeom>
          <a:noFill/>
        </p:spPr>
        <p:txBody>
          <a:bodyPr wrap="square" rtlCol="0">
            <a:spAutoFit/>
          </a:bodyPr>
          <a:lstStyle/>
          <a:p>
            <a:r>
              <a:rPr lang="en-US" dirty="0">
                <a:solidFill>
                  <a:schemeClr val="bg1"/>
                </a:solidFill>
                <a:latin typeface="Abadi" panose="020B0604020104020204" pitchFamily="34" charset="0"/>
              </a:rPr>
              <a:t>The relationship between GTO Orbit and Pay Load Mass seems unclear.</a:t>
            </a:r>
          </a:p>
          <a:p>
            <a:endParaRPr lang="en-US" dirty="0">
              <a:solidFill>
                <a:schemeClr val="bg1"/>
              </a:solidFill>
              <a:latin typeface="Abadi" panose="020B0604020104020204" pitchFamily="34" charset="0"/>
            </a:endParaRPr>
          </a:p>
          <a:p>
            <a:r>
              <a:rPr lang="en-US" dirty="0">
                <a:solidFill>
                  <a:schemeClr val="bg1"/>
                </a:solidFill>
                <a:latin typeface="Abadi" panose="020B0604020104020204" pitchFamily="34" charset="0"/>
              </a:rPr>
              <a:t>This plot is not particularly useful as not enough launches have occurred on different orbits. </a:t>
            </a:r>
          </a:p>
          <a:p>
            <a:endParaRPr lang="en-US" dirty="0">
              <a:solidFill>
                <a:schemeClr val="bg1"/>
              </a:solidFill>
              <a:latin typeface="Abadi" panose="020B0604020104020204" pitchFamily="34" charset="0"/>
            </a:endParaRPr>
          </a:p>
          <a:p>
            <a:r>
              <a:rPr lang="en-US" dirty="0">
                <a:solidFill>
                  <a:schemeClr val="bg1"/>
                </a:solidFill>
                <a:latin typeface="Abadi" panose="020B0604020104020204" pitchFamily="34" charset="0"/>
              </a:rPr>
              <a:t>Certain Orbits only operate within certain Pay Load Mass intervals, such as VLEO (Very Low Earth Orbit) only operates under the highest mass. </a:t>
            </a:r>
          </a:p>
          <a:p>
            <a:endParaRPr lang="en-US" dirty="0">
              <a:solidFill>
                <a:schemeClr val="bg1"/>
              </a:solidFill>
              <a:latin typeface="Abadi" panose="020B0604020104020204" pitchFamily="34" charset="0"/>
            </a:endParaRPr>
          </a:p>
          <a:p>
            <a:endParaRPr lang="en-GB" dirty="0">
              <a:solidFill>
                <a:schemeClr val="bg1"/>
              </a:solidFill>
              <a:latin typeface="Abadi" panose="020B0604020104020204" pitchFamily="34" charset="0"/>
            </a:endParaRPr>
          </a:p>
        </p:txBody>
      </p:sp>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60041" y="389909"/>
            <a:ext cx="2880828" cy="307190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FFFFFF"/>
                </a:solidFill>
                <a:latin typeface="+mj-lt"/>
                <a:ea typeface="+mj-ea"/>
                <a:cs typeface="+mj-cs"/>
              </a:rPr>
              <a:t>Launch Success Yearly Trend</a:t>
            </a:r>
          </a:p>
        </p:txBody>
      </p:sp>
      <p:pic>
        <p:nvPicPr>
          <p:cNvPr id="6" name="Picture 5">
            <a:extLst>
              <a:ext uri="{FF2B5EF4-FFF2-40B4-BE49-F238E27FC236}">
                <a16:creationId xmlns:a16="http://schemas.microsoft.com/office/drawing/2014/main" id="{A3F3F9F1-1E1D-476D-8980-5E4CF7C31B59}"/>
              </a:ext>
            </a:extLst>
          </p:cNvPr>
          <p:cNvPicPr>
            <a:picLocks noChangeAspect="1"/>
          </p:cNvPicPr>
          <p:nvPr/>
        </p:nvPicPr>
        <p:blipFill>
          <a:blip r:embed="rId2"/>
          <a:stretch>
            <a:fillRect/>
          </a:stretch>
        </p:blipFill>
        <p:spPr>
          <a:xfrm>
            <a:off x="4502428" y="845795"/>
            <a:ext cx="7225748" cy="5166410"/>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21</a:t>
            </a:fld>
            <a:endParaRPr lang="en-US" sz="1100">
              <a:solidFill>
                <a:schemeClr val="tx1">
                  <a:lumMod val="50000"/>
                  <a:lumOff val="50000"/>
                </a:schemeClr>
              </a:solidFill>
              <a:latin typeface="+mn-lt"/>
            </a:endParaRPr>
          </a:p>
        </p:txBody>
      </p:sp>
      <p:sp>
        <p:nvSpPr>
          <p:cNvPr id="7" name="TextBox 6">
            <a:extLst>
              <a:ext uri="{FF2B5EF4-FFF2-40B4-BE49-F238E27FC236}">
                <a16:creationId xmlns:a16="http://schemas.microsoft.com/office/drawing/2014/main" id="{35814EB2-6001-4926-9BCC-E460AB6C970A}"/>
              </a:ext>
            </a:extLst>
          </p:cNvPr>
          <p:cNvSpPr txBox="1"/>
          <p:nvPr/>
        </p:nvSpPr>
        <p:spPr>
          <a:xfrm>
            <a:off x="780585" y="2765502"/>
            <a:ext cx="2653991" cy="2585323"/>
          </a:xfrm>
          <a:prstGeom prst="rect">
            <a:avLst/>
          </a:prstGeom>
          <a:noFill/>
        </p:spPr>
        <p:txBody>
          <a:bodyPr wrap="square" rtlCol="0">
            <a:spAutoFit/>
          </a:bodyPr>
          <a:lstStyle/>
          <a:p>
            <a:r>
              <a:rPr lang="en-US" sz="1800" spc="-15" dirty="0">
                <a:solidFill>
                  <a:srgbClr val="FFFFFF"/>
                </a:solidFill>
                <a:latin typeface="Abadi" panose="020B0604020104020204" pitchFamily="34" charset="0"/>
                <a:cs typeface="Carlito"/>
              </a:rPr>
              <a:t>Success </a:t>
            </a:r>
            <a:r>
              <a:rPr lang="en-US" sz="1800" spc="-20" dirty="0">
                <a:solidFill>
                  <a:srgbClr val="FFFFFF"/>
                </a:solidFill>
                <a:latin typeface="Abadi" panose="020B0604020104020204" pitchFamily="34" charset="0"/>
                <a:cs typeface="Carlito"/>
              </a:rPr>
              <a:t>generally </a:t>
            </a:r>
            <a:r>
              <a:rPr lang="en-US" sz="1800" spc="-10" dirty="0">
                <a:solidFill>
                  <a:srgbClr val="FFFFFF"/>
                </a:solidFill>
                <a:latin typeface="Abadi" panose="020B0604020104020204" pitchFamily="34" charset="0"/>
                <a:cs typeface="Carlito"/>
              </a:rPr>
              <a:t>increases </a:t>
            </a:r>
            <a:r>
              <a:rPr lang="en-US" sz="1800" spc="-20" dirty="0">
                <a:solidFill>
                  <a:srgbClr val="FFFFFF"/>
                </a:solidFill>
                <a:latin typeface="Abadi" panose="020B0604020104020204" pitchFamily="34" charset="0"/>
                <a:cs typeface="Carlito"/>
              </a:rPr>
              <a:t>over </a:t>
            </a:r>
            <a:r>
              <a:rPr lang="en-US" sz="1800" spc="-5" dirty="0">
                <a:solidFill>
                  <a:srgbClr val="FFFFFF"/>
                </a:solidFill>
                <a:latin typeface="Abadi" panose="020B0604020104020204" pitchFamily="34" charset="0"/>
                <a:cs typeface="Carlito"/>
              </a:rPr>
              <a:t>time since </a:t>
            </a:r>
            <a:r>
              <a:rPr lang="en-US" sz="1800" spc="-20" dirty="0">
                <a:solidFill>
                  <a:srgbClr val="FFFFFF"/>
                </a:solidFill>
                <a:latin typeface="Abadi" panose="020B0604020104020204" pitchFamily="34" charset="0"/>
                <a:cs typeface="Carlito"/>
              </a:rPr>
              <a:t>2013 </a:t>
            </a:r>
            <a:r>
              <a:rPr lang="en-US" sz="1800" spc="-5" dirty="0">
                <a:solidFill>
                  <a:srgbClr val="FFFFFF"/>
                </a:solidFill>
                <a:latin typeface="Abadi" panose="020B0604020104020204" pitchFamily="34" charset="0"/>
                <a:cs typeface="Carlito"/>
              </a:rPr>
              <a:t>with a </a:t>
            </a:r>
            <a:r>
              <a:rPr lang="en-US" sz="1800" spc="-10" dirty="0">
                <a:solidFill>
                  <a:srgbClr val="FFFFFF"/>
                </a:solidFill>
                <a:latin typeface="Abadi" panose="020B0604020104020204" pitchFamily="34" charset="0"/>
                <a:cs typeface="Carlito"/>
              </a:rPr>
              <a:t>slight decrease</a:t>
            </a:r>
            <a:r>
              <a:rPr lang="en-US" sz="1800" spc="-5" dirty="0">
                <a:solidFill>
                  <a:srgbClr val="FFFFFF"/>
                </a:solidFill>
                <a:latin typeface="Abadi" panose="020B0604020104020204" pitchFamily="34" charset="0"/>
                <a:cs typeface="Carlito"/>
              </a:rPr>
              <a:t> </a:t>
            </a:r>
            <a:r>
              <a:rPr lang="en-US" sz="1800" dirty="0">
                <a:solidFill>
                  <a:srgbClr val="FFFFFF"/>
                </a:solidFill>
                <a:latin typeface="Abadi" panose="020B0604020104020204" pitchFamily="34" charset="0"/>
                <a:cs typeface="Carlito"/>
              </a:rPr>
              <a:t>in</a:t>
            </a:r>
            <a:r>
              <a:rPr lang="en-US" sz="1800" spc="55" dirty="0">
                <a:solidFill>
                  <a:srgbClr val="FFFFFF"/>
                </a:solidFill>
                <a:latin typeface="Abadi" panose="020B0604020104020204" pitchFamily="34" charset="0"/>
                <a:cs typeface="Carlito"/>
              </a:rPr>
              <a:t> </a:t>
            </a:r>
            <a:r>
              <a:rPr lang="en-US" sz="1800" spc="-25" dirty="0">
                <a:solidFill>
                  <a:srgbClr val="FFFFFF"/>
                </a:solidFill>
                <a:latin typeface="Abadi" panose="020B0604020104020204" pitchFamily="34" charset="0"/>
                <a:cs typeface="Carlito"/>
              </a:rPr>
              <a:t>2018</a:t>
            </a:r>
            <a:endParaRPr lang="en-US" sz="1800" dirty="0">
              <a:latin typeface="Abadi" panose="020B0604020104020204" pitchFamily="34" charset="0"/>
              <a:cs typeface="Carlito"/>
            </a:endParaRPr>
          </a:p>
          <a:p>
            <a:endParaRPr lang="en-GB" dirty="0">
              <a:solidFill>
                <a:schemeClr val="bg1"/>
              </a:solidFill>
              <a:latin typeface="Abadi" panose="020B0604020104020204" pitchFamily="34" charset="0"/>
            </a:endParaRPr>
          </a:p>
          <a:p>
            <a:r>
              <a:rPr lang="en-US" dirty="0">
                <a:solidFill>
                  <a:schemeClr val="bg1"/>
                </a:solidFill>
                <a:latin typeface="Abadi" panose="020B0604020104020204" pitchFamily="34" charset="0"/>
              </a:rPr>
              <a:t>Between 2010 and 2013, all landings were unsuccessful (as the success rate is 0).</a:t>
            </a:r>
            <a:endParaRPr lang="en-GB" dirty="0">
              <a:solidFill>
                <a:schemeClr val="bg1"/>
              </a:solidFill>
              <a:latin typeface="Abadi" panose="020B0604020104020204" pitchFamily="34" charset="0"/>
            </a:endParaRPr>
          </a:p>
        </p:txBody>
      </p:sp>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6E60219-AE1B-47B6-9A1D-F2865D04BE52}"/>
              </a:ext>
            </a:extLst>
          </p:cNvPr>
          <p:cNvSpPr txBox="1">
            <a:spLocks/>
          </p:cNvSpPr>
          <p:nvPr/>
        </p:nvSpPr>
        <p:spPr>
          <a:xfrm>
            <a:off x="6354468" y="1396289"/>
            <a:ext cx="527733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tx1"/>
                </a:solidFill>
                <a:latin typeface="+mj-lt"/>
                <a:ea typeface="+mj-ea"/>
                <a:cs typeface="+mj-cs"/>
              </a:rPr>
              <a:t>All Launch Site Names</a:t>
            </a:r>
          </a:p>
        </p:txBody>
      </p:sp>
      <p:sp>
        <p:nvSpPr>
          <p:cNvPr id="26" name="Freeform: Shape 15">
            <a:extLst>
              <a:ext uri="{FF2B5EF4-FFF2-40B4-BE49-F238E27FC236}">
                <a16:creationId xmlns:a16="http://schemas.microsoft.com/office/drawing/2014/main" id="{432691CC-4AB8-48AF-B822-EBF7F4E9E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705" y="1"/>
            <a:ext cx="4480560" cy="2513993"/>
          </a:xfrm>
          <a:custGeom>
            <a:avLst/>
            <a:gdLst>
              <a:gd name="connsiteX0" fmla="*/ 18382 w 4480560"/>
              <a:gd name="connsiteY0" fmla="*/ 0 h 2513993"/>
              <a:gd name="connsiteX1" fmla="*/ 4462178 w 4480560"/>
              <a:gd name="connsiteY1" fmla="*/ 0 h 2513993"/>
              <a:gd name="connsiteX2" fmla="*/ 4468994 w 4480560"/>
              <a:gd name="connsiteY2" fmla="*/ 44657 h 2513993"/>
              <a:gd name="connsiteX3" fmla="*/ 4480560 w 4480560"/>
              <a:gd name="connsiteY3" fmla="*/ 273713 h 2513993"/>
              <a:gd name="connsiteX4" fmla="*/ 2240280 w 4480560"/>
              <a:gd name="connsiteY4" fmla="*/ 2513993 h 2513993"/>
              <a:gd name="connsiteX5" fmla="*/ 0 w 4480560"/>
              <a:gd name="connsiteY5" fmla="*/ 273713 h 2513993"/>
              <a:gd name="connsiteX6" fmla="*/ 11567 w 4480560"/>
              <a:gd name="connsiteY6" fmla="*/ 44657 h 2513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0560" h="2513993">
                <a:moveTo>
                  <a:pt x="18382" y="0"/>
                </a:moveTo>
                <a:lnTo>
                  <a:pt x="4462178" y="0"/>
                </a:lnTo>
                <a:lnTo>
                  <a:pt x="4468994" y="44657"/>
                </a:lnTo>
                <a:cubicBezTo>
                  <a:pt x="4476642" y="119969"/>
                  <a:pt x="4480560" y="196384"/>
                  <a:pt x="4480560" y="273713"/>
                </a:cubicBezTo>
                <a:cubicBezTo>
                  <a:pt x="4480560" y="1510985"/>
                  <a:pt x="3477552" y="2513993"/>
                  <a:pt x="2240280" y="2513993"/>
                </a:cubicBezTo>
                <a:cubicBezTo>
                  <a:pt x="1003008" y="2513993"/>
                  <a:pt x="0" y="1510985"/>
                  <a:pt x="0" y="273713"/>
                </a:cubicBezTo>
                <a:cubicBezTo>
                  <a:pt x="0" y="196384"/>
                  <a:pt x="3918" y="119969"/>
                  <a:pt x="11567" y="4465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Freeform: Shape 17">
            <a:extLst>
              <a:ext uri="{FF2B5EF4-FFF2-40B4-BE49-F238E27FC236}">
                <a16:creationId xmlns:a16="http://schemas.microsoft.com/office/drawing/2014/main" id="{47311653-CA1C-4366-AF7B-2E9767F18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94297" y="2"/>
            <a:ext cx="4151376" cy="2349401"/>
          </a:xfrm>
          <a:custGeom>
            <a:avLst/>
            <a:gdLst>
              <a:gd name="connsiteX0" fmla="*/ 20101 w 4151376"/>
              <a:gd name="connsiteY0" fmla="*/ 0 h 2349401"/>
              <a:gd name="connsiteX1" fmla="*/ 4131276 w 4151376"/>
              <a:gd name="connsiteY1" fmla="*/ 0 h 2349401"/>
              <a:gd name="connsiteX2" fmla="*/ 4140659 w 4151376"/>
              <a:gd name="connsiteY2" fmla="*/ 61486 h 2349401"/>
              <a:gd name="connsiteX3" fmla="*/ 4151376 w 4151376"/>
              <a:gd name="connsiteY3" fmla="*/ 273713 h 2349401"/>
              <a:gd name="connsiteX4" fmla="*/ 2075688 w 4151376"/>
              <a:gd name="connsiteY4" fmla="*/ 2349401 h 2349401"/>
              <a:gd name="connsiteX5" fmla="*/ 0 w 4151376"/>
              <a:gd name="connsiteY5" fmla="*/ 273713 h 2349401"/>
              <a:gd name="connsiteX6" fmla="*/ 10717 w 4151376"/>
              <a:gd name="connsiteY6" fmla="*/ 61486 h 234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1376" h="2349401">
                <a:moveTo>
                  <a:pt x="20101" y="0"/>
                </a:moveTo>
                <a:lnTo>
                  <a:pt x="4131276" y="0"/>
                </a:lnTo>
                <a:lnTo>
                  <a:pt x="4140659" y="61486"/>
                </a:lnTo>
                <a:cubicBezTo>
                  <a:pt x="4147746" y="131265"/>
                  <a:pt x="4151376" y="202065"/>
                  <a:pt x="4151376" y="273713"/>
                </a:cubicBezTo>
                <a:cubicBezTo>
                  <a:pt x="4151376" y="1420084"/>
                  <a:pt x="3222059" y="2349401"/>
                  <a:pt x="2075688" y="2349401"/>
                </a:cubicBezTo>
                <a:cubicBezTo>
                  <a:pt x="929317" y="2349401"/>
                  <a:pt x="0" y="1420084"/>
                  <a:pt x="0" y="273713"/>
                </a:cubicBezTo>
                <a:cubicBezTo>
                  <a:pt x="0" y="202065"/>
                  <a:pt x="3630" y="131265"/>
                  <a:pt x="10717" y="6148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8214A34E-91F3-41F5-90AB-936E521AF6C7}"/>
              </a:ext>
            </a:extLst>
          </p:cNvPr>
          <p:cNvPicPr>
            <a:picLocks noChangeAspect="1"/>
          </p:cNvPicPr>
          <p:nvPr/>
        </p:nvPicPr>
        <p:blipFill>
          <a:blip r:embed="rId2"/>
          <a:stretch>
            <a:fillRect/>
          </a:stretch>
        </p:blipFill>
        <p:spPr>
          <a:xfrm>
            <a:off x="765002" y="360919"/>
            <a:ext cx="5433162" cy="78704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000232" y="599325"/>
            <a:ext cx="548640" cy="548640"/>
          </a:xfrm>
          <a:prstGeom prst="ellipse">
            <a:avLst/>
          </a:prstGeom>
          <a:solidFill>
            <a:srgbClr val="4C4C30"/>
          </a:solidFill>
        </p:spPr>
        <p:txBody>
          <a:bodyPr vert="horz" lIns="91440" tIns="45720" rIns="91440" bIns="45720" rtlCol="0" anchor="ctr">
            <a:normAutofit/>
          </a:bodyPr>
          <a:lstStyle/>
          <a:p>
            <a:pPr algn="ctr">
              <a:spcAft>
                <a:spcPts val="600"/>
              </a:spcAft>
            </a:pPr>
            <a:fld id="{5075537C-CA84-1446-933C-8E9D027F9201}" type="slidenum">
              <a:rPr lang="en-US" sz="1500">
                <a:solidFill>
                  <a:srgbClr val="FFFFFF"/>
                </a:solidFill>
                <a:latin typeface="+mn-lt"/>
              </a:rPr>
              <a:pPr algn="ctr">
                <a:spcAft>
                  <a:spcPts val="600"/>
                </a:spcAft>
              </a:pPr>
              <a:t>22</a:t>
            </a:fld>
            <a:endParaRPr lang="en-US" sz="1500">
              <a:solidFill>
                <a:srgbClr val="FFFFFF"/>
              </a:solidFill>
              <a:latin typeface="+mn-lt"/>
            </a:endParaRPr>
          </a:p>
        </p:txBody>
      </p:sp>
      <p:sp>
        <p:nvSpPr>
          <p:cNvPr id="28" name="Freeform: Shape 19">
            <a:extLst>
              <a:ext uri="{FF2B5EF4-FFF2-40B4-BE49-F238E27FC236}">
                <a16:creationId xmlns:a16="http://schemas.microsoft.com/office/drawing/2014/main" id="{D6A8E1B4-B839-4C58-B08A-F0B094580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09477"/>
            <a:ext cx="4966870" cy="3948522"/>
          </a:xfrm>
          <a:custGeom>
            <a:avLst/>
            <a:gdLst>
              <a:gd name="connsiteX0" fmla="*/ 2748962 w 4966870"/>
              <a:gd name="connsiteY0" fmla="*/ 0 h 3948522"/>
              <a:gd name="connsiteX1" fmla="*/ 4870195 w 4966870"/>
              <a:gd name="connsiteY1" fmla="*/ 1000367 h 3948522"/>
              <a:gd name="connsiteX2" fmla="*/ 4966870 w 4966870"/>
              <a:gd name="connsiteY2" fmla="*/ 1129649 h 3948522"/>
              <a:gd name="connsiteX3" fmla="*/ 4966870 w 4966870"/>
              <a:gd name="connsiteY3" fmla="*/ 3948522 h 3948522"/>
              <a:gd name="connsiteX4" fmla="*/ 278430 w 4966870"/>
              <a:gd name="connsiteY4" fmla="*/ 3948522 h 3948522"/>
              <a:gd name="connsiteX5" fmla="*/ 216027 w 4966870"/>
              <a:gd name="connsiteY5" fmla="*/ 3818982 h 3948522"/>
              <a:gd name="connsiteX6" fmla="*/ 0 w 4966870"/>
              <a:gd name="connsiteY6" fmla="*/ 2748962 h 3948522"/>
              <a:gd name="connsiteX7" fmla="*/ 2748962 w 4966870"/>
              <a:gd name="connsiteY7" fmla="*/ 0 h 3948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6870" h="3948522">
                <a:moveTo>
                  <a:pt x="2748962" y="0"/>
                </a:moveTo>
                <a:cubicBezTo>
                  <a:pt x="3602955" y="0"/>
                  <a:pt x="4365995" y="389418"/>
                  <a:pt x="4870195" y="1000367"/>
                </a:cubicBezTo>
                <a:lnTo>
                  <a:pt x="4966870" y="1129649"/>
                </a:lnTo>
                <a:lnTo>
                  <a:pt x="4966870" y="3948522"/>
                </a:lnTo>
                <a:lnTo>
                  <a:pt x="278430" y="3948522"/>
                </a:lnTo>
                <a:lnTo>
                  <a:pt x="216027" y="3818982"/>
                </a:lnTo>
                <a:cubicBezTo>
                  <a:pt x="76922" y="3490101"/>
                  <a:pt x="0" y="3128515"/>
                  <a:pt x="0" y="2748962"/>
                </a:cubicBezTo>
                <a:cubicBezTo>
                  <a:pt x="0" y="1230752"/>
                  <a:pt x="1230752" y="0"/>
                  <a:pt x="2748962"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Freeform: Shape 21">
            <a:extLst>
              <a:ext uri="{FF2B5EF4-FFF2-40B4-BE49-F238E27FC236}">
                <a16:creationId xmlns:a16="http://schemas.microsoft.com/office/drawing/2014/main" id="{2CABF795-F18F-494E-BBDE-C1415B786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075259"/>
            <a:ext cx="4801088" cy="3782741"/>
          </a:xfrm>
          <a:custGeom>
            <a:avLst/>
            <a:gdLst>
              <a:gd name="connsiteX0" fmla="*/ 2583180 w 4801088"/>
              <a:gd name="connsiteY0" fmla="*/ 0 h 3782741"/>
              <a:gd name="connsiteX1" fmla="*/ 4725194 w 4801088"/>
              <a:gd name="connsiteY1" fmla="*/ 1138900 h 3782741"/>
              <a:gd name="connsiteX2" fmla="*/ 4801088 w 4801088"/>
              <a:gd name="connsiteY2" fmla="*/ 1263826 h 3782741"/>
              <a:gd name="connsiteX3" fmla="*/ 4801088 w 4801088"/>
              <a:gd name="connsiteY3" fmla="*/ 3782741 h 3782741"/>
              <a:gd name="connsiteX4" fmla="*/ 296488 w 4801088"/>
              <a:gd name="connsiteY4" fmla="*/ 3782741 h 3782741"/>
              <a:gd name="connsiteX5" fmla="*/ 202999 w 4801088"/>
              <a:gd name="connsiteY5" fmla="*/ 3588671 h 3782741"/>
              <a:gd name="connsiteX6" fmla="*/ 0 w 4801088"/>
              <a:gd name="connsiteY6" fmla="*/ 2583180 h 3782741"/>
              <a:gd name="connsiteX7" fmla="*/ 2583180 w 4801088"/>
              <a:gd name="connsiteY7" fmla="*/ 0 h 37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1088" h="3782741">
                <a:moveTo>
                  <a:pt x="2583180" y="0"/>
                </a:moveTo>
                <a:cubicBezTo>
                  <a:pt x="3474837" y="0"/>
                  <a:pt x="4260977" y="451769"/>
                  <a:pt x="4725194" y="1138900"/>
                </a:cubicBezTo>
                <a:lnTo>
                  <a:pt x="4801088" y="1263826"/>
                </a:lnTo>
                <a:lnTo>
                  <a:pt x="4801088" y="3782741"/>
                </a:lnTo>
                <a:lnTo>
                  <a:pt x="296488" y="3782741"/>
                </a:lnTo>
                <a:lnTo>
                  <a:pt x="202999" y="3588671"/>
                </a:lnTo>
                <a:cubicBezTo>
                  <a:pt x="72283" y="3279623"/>
                  <a:pt x="0" y="2939843"/>
                  <a:pt x="0" y="2583180"/>
                </a:cubicBezTo>
                <a:cubicBezTo>
                  <a:pt x="0" y="1156529"/>
                  <a:pt x="1156529" y="0"/>
                  <a:pt x="25831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Picture 9">
            <a:extLst>
              <a:ext uri="{FF2B5EF4-FFF2-40B4-BE49-F238E27FC236}">
                <a16:creationId xmlns:a16="http://schemas.microsoft.com/office/drawing/2014/main" id="{6BBBEA94-61A8-4E6A-A333-94D4FF5DFF3D}"/>
              </a:ext>
            </a:extLst>
          </p:cNvPr>
          <p:cNvPicPr>
            <a:picLocks noChangeAspect="1"/>
          </p:cNvPicPr>
          <p:nvPr/>
        </p:nvPicPr>
        <p:blipFill>
          <a:blip r:embed="rId3"/>
          <a:stretch>
            <a:fillRect/>
          </a:stretch>
        </p:blipFill>
        <p:spPr>
          <a:xfrm>
            <a:off x="1268708" y="3631605"/>
            <a:ext cx="1613766" cy="2670048"/>
          </a:xfrm>
          <a:prstGeom prst="rect">
            <a:avLst/>
          </a:prstGeom>
        </p:spPr>
      </p:pic>
      <p:sp>
        <p:nvSpPr>
          <p:cNvPr id="11" name="object 4">
            <a:extLst>
              <a:ext uri="{FF2B5EF4-FFF2-40B4-BE49-F238E27FC236}">
                <a16:creationId xmlns:a16="http://schemas.microsoft.com/office/drawing/2014/main" id="{B0384D32-C143-48BB-94CF-FAD3B7F8ACC8}"/>
              </a:ext>
            </a:extLst>
          </p:cNvPr>
          <p:cNvSpPr txBox="1"/>
          <p:nvPr/>
        </p:nvSpPr>
        <p:spPr>
          <a:xfrm>
            <a:off x="6358913" y="2871982"/>
            <a:ext cx="5272888" cy="3181684"/>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indent="-228600">
              <a:lnSpc>
                <a:spcPct val="90000"/>
              </a:lnSpc>
              <a:spcBef>
                <a:spcPts val="1300"/>
              </a:spcBef>
              <a:buFont typeface="Arial" panose="020B0604020202020204" pitchFamily="34" charset="0"/>
              <a:buChar char="•"/>
            </a:pPr>
            <a:r>
              <a:rPr lang="en-US" dirty="0"/>
              <a:t>The task is for all Launch site names</a:t>
            </a:r>
          </a:p>
          <a:p>
            <a:pPr marL="12700" indent="-228600">
              <a:lnSpc>
                <a:spcPct val="90000"/>
              </a:lnSpc>
              <a:spcBef>
                <a:spcPts val="1300"/>
              </a:spcBef>
              <a:buFont typeface="Arial" panose="020B0604020202020204" pitchFamily="34" charset="0"/>
              <a:buChar char="•"/>
            </a:pPr>
            <a:r>
              <a:rPr lang="en-US" spc="-5" dirty="0"/>
              <a:t>There is likely only 3 unique Launch sites, as CCAFS </a:t>
            </a:r>
            <a:r>
              <a:rPr lang="en-US" spc="-15" dirty="0"/>
              <a:t>LC-40 and CCAFS SLC-40 are probably one and the same, this aberration may have occurred due to human error.</a:t>
            </a:r>
            <a:endParaRPr lang="en-US" dirty="0"/>
          </a:p>
        </p:txBody>
      </p:sp>
    </p:spTree>
    <p:extLst>
      <p:ext uri="{BB962C8B-B14F-4D97-AF65-F5344CB8AC3E}">
        <p14:creationId xmlns:p14="http://schemas.microsoft.com/office/powerpoint/2010/main" val="2727850971"/>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alpha val="96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427488-068E-4B55-AC8D-CD070B8CD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5" name="Group 14">
            <a:extLst>
              <a:ext uri="{FF2B5EF4-FFF2-40B4-BE49-F238E27FC236}">
                <a16:creationId xmlns:a16="http://schemas.microsoft.com/office/drawing/2014/main" id="{6CEC401A-BC46-41FC-AD55-F7810C3CFA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6" name="Rectangle 15">
              <a:extLst>
                <a:ext uri="{FF2B5EF4-FFF2-40B4-BE49-F238E27FC236}">
                  <a16:creationId xmlns:a16="http://schemas.microsoft.com/office/drawing/2014/main" id="{A287F808-5648-477A-80D6-A0F3BF6DF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A116CF9-DCF6-4F08-B01A-D5F353F83B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9" name="Freeform: Shape 18">
            <a:extLst>
              <a:ext uri="{FF2B5EF4-FFF2-40B4-BE49-F238E27FC236}">
                <a16:creationId xmlns:a16="http://schemas.microsoft.com/office/drawing/2014/main" id="{44D26783-C1CA-4BE1-9D40-3EA516AE3E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6" name="Rectangle 20">
            <a:extLst>
              <a:ext uri="{FF2B5EF4-FFF2-40B4-BE49-F238E27FC236}">
                <a16:creationId xmlns:a16="http://schemas.microsoft.com/office/drawing/2014/main" id="{A20AF199-99C2-4569-9CAF-24514AE5E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197"/>
            <a:ext cx="11277600" cy="5943606"/>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1383478" y="533400"/>
            <a:ext cx="4495801" cy="228600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dirty="0">
                <a:solidFill>
                  <a:schemeClr val="tx1"/>
                </a:solidFill>
                <a:latin typeface="+mj-lt"/>
                <a:ea typeface="+mj-ea"/>
                <a:cs typeface="+mj-cs"/>
              </a:rPr>
              <a:t>Launch Site Names Begin with 'CCA'</a:t>
            </a:r>
          </a:p>
        </p:txBody>
      </p:sp>
      <p:pic>
        <p:nvPicPr>
          <p:cNvPr id="6" name="Picture 5">
            <a:extLst>
              <a:ext uri="{FF2B5EF4-FFF2-40B4-BE49-F238E27FC236}">
                <a16:creationId xmlns:a16="http://schemas.microsoft.com/office/drawing/2014/main" id="{102585BF-F4BB-487D-A696-2034C7BF271D}"/>
              </a:ext>
            </a:extLst>
          </p:cNvPr>
          <p:cNvPicPr>
            <a:picLocks noChangeAspect="1"/>
          </p:cNvPicPr>
          <p:nvPr/>
        </p:nvPicPr>
        <p:blipFill>
          <a:blip r:embed="rId2"/>
          <a:stretch>
            <a:fillRect/>
          </a:stretch>
        </p:blipFill>
        <p:spPr>
          <a:xfrm>
            <a:off x="6553202" y="1187643"/>
            <a:ext cx="4657726" cy="892151"/>
          </a:xfrm>
          <a:prstGeom prst="rect">
            <a:avLst/>
          </a:prstGeom>
        </p:spPr>
      </p:pic>
      <p:pic>
        <p:nvPicPr>
          <p:cNvPr id="8" name="Picture 7">
            <a:extLst>
              <a:ext uri="{FF2B5EF4-FFF2-40B4-BE49-F238E27FC236}">
                <a16:creationId xmlns:a16="http://schemas.microsoft.com/office/drawing/2014/main" id="{7F30AC77-D9A2-4ED9-836E-83CC7A256865}"/>
              </a:ext>
            </a:extLst>
          </p:cNvPr>
          <p:cNvPicPr>
            <a:picLocks noChangeAspect="1"/>
          </p:cNvPicPr>
          <p:nvPr/>
        </p:nvPicPr>
        <p:blipFill>
          <a:blip r:embed="rId3"/>
          <a:stretch>
            <a:fillRect/>
          </a:stretch>
        </p:blipFill>
        <p:spPr>
          <a:xfrm>
            <a:off x="1805045" y="2536991"/>
            <a:ext cx="9405883" cy="2233897"/>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1049000" y="6400800"/>
            <a:ext cx="685800" cy="457200"/>
          </a:xfrm>
        </p:spPr>
        <p:txBody>
          <a:bodyPr vert="horz" lIns="91440" tIns="45720" rIns="91440" bIns="45720" rtlCol="0" anchor="ctr">
            <a:normAutofit/>
          </a:bodyPr>
          <a:lstStyle/>
          <a:p>
            <a:pPr>
              <a:spcAft>
                <a:spcPts val="600"/>
              </a:spcAft>
            </a:pPr>
            <a:fld id="{5075537C-CA84-1446-933C-8E9D027F9201}" type="slidenum">
              <a:rPr lang="en-US" sz="1000">
                <a:solidFill>
                  <a:srgbClr val="000000">
                    <a:alpha val="70000"/>
                  </a:srgbClr>
                </a:solidFill>
                <a:latin typeface="+mn-lt"/>
              </a:rPr>
              <a:pPr>
                <a:spcAft>
                  <a:spcPts val="600"/>
                </a:spcAft>
              </a:pPr>
              <a:t>23</a:t>
            </a:fld>
            <a:endParaRPr lang="en-US" sz="1000">
              <a:solidFill>
                <a:srgbClr val="000000">
                  <a:alpha val="70000"/>
                </a:srgbClr>
              </a:solidFill>
              <a:latin typeface="+mn-lt"/>
            </a:endParaRPr>
          </a:p>
        </p:txBody>
      </p:sp>
      <p:sp>
        <p:nvSpPr>
          <p:cNvPr id="9" name="TextBox 8">
            <a:extLst>
              <a:ext uri="{FF2B5EF4-FFF2-40B4-BE49-F238E27FC236}">
                <a16:creationId xmlns:a16="http://schemas.microsoft.com/office/drawing/2014/main" id="{96C7B762-9192-43D3-9C8B-600A08CBC16D}"/>
              </a:ext>
            </a:extLst>
          </p:cNvPr>
          <p:cNvSpPr txBox="1"/>
          <p:nvPr/>
        </p:nvSpPr>
        <p:spPr>
          <a:xfrm>
            <a:off x="1527717" y="4770888"/>
            <a:ext cx="9521283" cy="651460"/>
          </a:xfrm>
          <a:prstGeom prst="rect">
            <a:avLst/>
          </a:prstGeom>
          <a:noFill/>
        </p:spPr>
        <p:txBody>
          <a:bodyPr wrap="square" rtlCol="0">
            <a:spAutoFit/>
          </a:bodyPr>
          <a:lstStyle/>
          <a:p>
            <a:r>
              <a:rPr lang="en-US" sz="1800" spc="-35" dirty="0">
                <a:solidFill>
                  <a:srgbClr val="404040"/>
                </a:solidFill>
                <a:latin typeface="Abadi" panose="020B0604020104020204" pitchFamily="34" charset="0"/>
                <a:cs typeface="Carlito"/>
              </a:rPr>
              <a:t>First </a:t>
            </a:r>
            <a:r>
              <a:rPr lang="en-US" sz="1800" spc="-20" dirty="0">
                <a:solidFill>
                  <a:srgbClr val="404040"/>
                </a:solidFill>
                <a:latin typeface="Abadi" panose="020B0604020104020204" pitchFamily="34" charset="0"/>
                <a:cs typeface="Carlito"/>
              </a:rPr>
              <a:t>five </a:t>
            </a:r>
            <a:r>
              <a:rPr lang="en-US" sz="1800" spc="-5" dirty="0">
                <a:solidFill>
                  <a:srgbClr val="404040"/>
                </a:solidFill>
                <a:latin typeface="Abadi" panose="020B0604020104020204" pitchFamily="34" charset="0"/>
                <a:cs typeface="Carlito"/>
              </a:rPr>
              <a:t>entries  </a:t>
            </a:r>
            <a:r>
              <a:rPr lang="en-US" sz="1800" dirty="0">
                <a:solidFill>
                  <a:srgbClr val="404040"/>
                </a:solidFill>
                <a:latin typeface="Abadi" panose="020B0604020104020204" pitchFamily="34" charset="0"/>
                <a:cs typeface="Carlito"/>
              </a:rPr>
              <a:t>in </a:t>
            </a:r>
            <a:r>
              <a:rPr lang="en-US" sz="1800" spc="-5" dirty="0">
                <a:solidFill>
                  <a:srgbClr val="404040"/>
                </a:solidFill>
                <a:latin typeface="Abadi" panose="020B0604020104020204" pitchFamily="34" charset="0"/>
                <a:cs typeface="Carlito"/>
              </a:rPr>
              <a:t>database with  Launch </a:t>
            </a:r>
            <a:r>
              <a:rPr lang="en-US" sz="1800" spc="-15" dirty="0">
                <a:solidFill>
                  <a:srgbClr val="404040"/>
                </a:solidFill>
                <a:latin typeface="Abadi" panose="020B0604020104020204" pitchFamily="34" charset="0"/>
                <a:cs typeface="Carlito"/>
              </a:rPr>
              <a:t>Site</a:t>
            </a:r>
            <a:r>
              <a:rPr lang="en-US" sz="1800" spc="-100" dirty="0">
                <a:solidFill>
                  <a:srgbClr val="404040"/>
                </a:solidFill>
                <a:latin typeface="Abadi" panose="020B0604020104020204" pitchFamily="34" charset="0"/>
                <a:cs typeface="Carlito"/>
              </a:rPr>
              <a:t> </a:t>
            </a:r>
            <a:r>
              <a:rPr lang="en-US" sz="1800" spc="-5" dirty="0">
                <a:solidFill>
                  <a:srgbClr val="404040"/>
                </a:solidFill>
                <a:latin typeface="Abadi" panose="020B0604020104020204" pitchFamily="34" charset="0"/>
                <a:cs typeface="Carlito"/>
              </a:rPr>
              <a:t>name </a:t>
            </a:r>
            <a:r>
              <a:rPr lang="en-US" sz="1800" dirty="0">
                <a:solidFill>
                  <a:srgbClr val="404040"/>
                </a:solidFill>
                <a:latin typeface="Abadi" panose="020B0604020104020204" pitchFamily="34" charset="0"/>
                <a:cs typeface="Carlito"/>
              </a:rPr>
              <a:t>beginning </a:t>
            </a:r>
            <a:r>
              <a:rPr lang="en-US" sz="1800" spc="-5" dirty="0">
                <a:solidFill>
                  <a:srgbClr val="404040"/>
                </a:solidFill>
                <a:latin typeface="Abadi" panose="020B0604020104020204" pitchFamily="34" charset="0"/>
                <a:cs typeface="Carlito"/>
              </a:rPr>
              <a:t>with  </a:t>
            </a:r>
            <a:r>
              <a:rPr lang="en-US" sz="1800" dirty="0">
                <a:solidFill>
                  <a:srgbClr val="404040"/>
                </a:solidFill>
                <a:latin typeface="Abadi" panose="020B0604020104020204" pitchFamily="34" charset="0"/>
                <a:cs typeface="Carlito"/>
              </a:rPr>
              <a:t>CCA.</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4F0EC3DE-2847-409E-A2DE-2B931AA6AAB4}"/>
              </a:ext>
            </a:extLst>
          </p:cNvPr>
          <p:cNvPicPr>
            <a:picLocks noChangeAspect="1"/>
          </p:cNvPicPr>
          <p:nvPr/>
        </p:nvPicPr>
        <p:blipFill>
          <a:blip r:embed="rId3"/>
          <a:stretch>
            <a:fillRect/>
          </a:stretch>
        </p:blipFill>
        <p:spPr>
          <a:xfrm>
            <a:off x="1194428" y="1833975"/>
            <a:ext cx="6709974" cy="1098796"/>
          </a:xfrm>
          <a:prstGeom prst="rect">
            <a:avLst/>
          </a:prstGeom>
        </p:spPr>
      </p:pic>
      <p:pic>
        <p:nvPicPr>
          <p:cNvPr id="9" name="Picture 8">
            <a:extLst>
              <a:ext uri="{FF2B5EF4-FFF2-40B4-BE49-F238E27FC236}">
                <a16:creationId xmlns:a16="http://schemas.microsoft.com/office/drawing/2014/main" id="{A4688304-F95B-4B71-8C01-726240734E30}"/>
              </a:ext>
            </a:extLst>
          </p:cNvPr>
          <p:cNvPicPr>
            <a:picLocks noChangeAspect="1"/>
          </p:cNvPicPr>
          <p:nvPr/>
        </p:nvPicPr>
        <p:blipFill>
          <a:blip r:embed="rId4"/>
          <a:stretch>
            <a:fillRect/>
          </a:stretch>
        </p:blipFill>
        <p:spPr>
          <a:xfrm>
            <a:off x="1194428" y="2867066"/>
            <a:ext cx="1314596" cy="1592687"/>
          </a:xfrm>
          <a:prstGeom prst="rect">
            <a:avLst/>
          </a:prstGeom>
        </p:spPr>
      </p:pic>
      <p:sp>
        <p:nvSpPr>
          <p:cNvPr id="10" name="TextBox 9">
            <a:extLst>
              <a:ext uri="{FF2B5EF4-FFF2-40B4-BE49-F238E27FC236}">
                <a16:creationId xmlns:a16="http://schemas.microsoft.com/office/drawing/2014/main" id="{F915F863-9CD6-4D28-A073-E076FAD5A291}"/>
              </a:ext>
            </a:extLst>
          </p:cNvPr>
          <p:cNvSpPr txBox="1"/>
          <p:nvPr/>
        </p:nvSpPr>
        <p:spPr>
          <a:xfrm>
            <a:off x="4572000" y="3429000"/>
            <a:ext cx="6885972" cy="933589"/>
          </a:xfrm>
          <a:prstGeom prst="rect">
            <a:avLst/>
          </a:prstGeom>
          <a:noFill/>
        </p:spPr>
        <p:txBody>
          <a:bodyPr wrap="square" rtlCol="0">
            <a:spAutoFit/>
          </a:bodyPr>
          <a:lstStyle/>
          <a:p>
            <a:r>
              <a:rPr lang="en-US" sz="1800" spc="-5" dirty="0">
                <a:solidFill>
                  <a:srgbClr val="404040"/>
                </a:solidFill>
                <a:latin typeface="Abadi" panose="020B0604020104020204" pitchFamily="34" charset="0"/>
                <a:cs typeface="Carlito"/>
              </a:rPr>
              <a:t>This </a:t>
            </a:r>
            <a:r>
              <a:rPr lang="en-US" sz="1800" dirty="0">
                <a:solidFill>
                  <a:srgbClr val="404040"/>
                </a:solidFill>
                <a:latin typeface="Abadi" panose="020B0604020104020204" pitchFamily="34" charset="0"/>
                <a:cs typeface="Carlito"/>
              </a:rPr>
              <a:t>query </a:t>
            </a:r>
            <a:r>
              <a:rPr lang="en-US" sz="1800" spc="-5" dirty="0">
                <a:solidFill>
                  <a:srgbClr val="404040"/>
                </a:solidFill>
                <a:latin typeface="Abadi" panose="020B0604020104020204" pitchFamily="34" charset="0"/>
                <a:cs typeface="Carlito"/>
              </a:rPr>
              <a:t>sums </a:t>
            </a:r>
            <a:r>
              <a:rPr lang="en-US" sz="1800" dirty="0">
                <a:solidFill>
                  <a:srgbClr val="404040"/>
                </a:solidFill>
                <a:latin typeface="Abadi" panose="020B0604020104020204" pitchFamily="34" charset="0"/>
                <a:cs typeface="Carlito"/>
              </a:rPr>
              <a:t>the </a:t>
            </a:r>
            <a:r>
              <a:rPr lang="en-US" sz="1800" spc="-25" dirty="0">
                <a:solidFill>
                  <a:srgbClr val="404040"/>
                </a:solidFill>
                <a:latin typeface="Abadi" panose="020B0604020104020204" pitchFamily="34" charset="0"/>
                <a:cs typeface="Carlito"/>
              </a:rPr>
              <a:t>total </a:t>
            </a:r>
            <a:r>
              <a:rPr lang="en-US" sz="1800" spc="-10" dirty="0">
                <a:solidFill>
                  <a:srgbClr val="404040"/>
                </a:solidFill>
                <a:latin typeface="Abadi" panose="020B0604020104020204" pitchFamily="34" charset="0"/>
                <a:cs typeface="Carlito"/>
              </a:rPr>
              <a:t>payload </a:t>
            </a:r>
            <a:r>
              <a:rPr lang="en-US" sz="1800" spc="-5" dirty="0">
                <a:solidFill>
                  <a:srgbClr val="404040"/>
                </a:solidFill>
                <a:latin typeface="Abadi" panose="020B0604020104020204" pitchFamily="34" charset="0"/>
                <a:cs typeface="Carlito"/>
              </a:rPr>
              <a:t>mass </a:t>
            </a:r>
            <a:r>
              <a:rPr lang="en-US" sz="1800" dirty="0">
                <a:solidFill>
                  <a:srgbClr val="404040"/>
                </a:solidFill>
                <a:latin typeface="Abadi" panose="020B0604020104020204" pitchFamily="34" charset="0"/>
                <a:cs typeface="Carlito"/>
              </a:rPr>
              <a:t>in kg </a:t>
            </a:r>
            <a:r>
              <a:rPr lang="en-US" sz="1800" spc="-15" dirty="0">
                <a:solidFill>
                  <a:srgbClr val="404040"/>
                </a:solidFill>
                <a:latin typeface="Abadi" panose="020B0604020104020204" pitchFamily="34" charset="0"/>
                <a:cs typeface="Carlito"/>
              </a:rPr>
              <a:t>where </a:t>
            </a:r>
            <a:r>
              <a:rPr lang="en-US" sz="1800" dirty="0">
                <a:solidFill>
                  <a:srgbClr val="404040"/>
                </a:solidFill>
                <a:latin typeface="Abadi" panose="020B0604020104020204" pitchFamily="34" charset="0"/>
                <a:cs typeface="Carlito"/>
              </a:rPr>
              <a:t>NASA </a:t>
            </a:r>
            <a:r>
              <a:rPr lang="en-US" sz="1800" spc="-20" dirty="0">
                <a:solidFill>
                  <a:srgbClr val="404040"/>
                </a:solidFill>
                <a:latin typeface="Abadi" panose="020B0604020104020204" pitchFamily="34" charset="0"/>
                <a:cs typeface="Carlito"/>
              </a:rPr>
              <a:t>was </a:t>
            </a:r>
            <a:r>
              <a:rPr lang="en-US" sz="1800" dirty="0">
                <a:solidFill>
                  <a:srgbClr val="404040"/>
                </a:solidFill>
                <a:latin typeface="Abadi" panose="020B0604020104020204" pitchFamily="34" charset="0"/>
                <a:cs typeface="Carlito"/>
              </a:rPr>
              <a:t>the  </a:t>
            </a:r>
            <a:r>
              <a:rPr lang="en-US" sz="1800" spc="-60" dirty="0">
                <a:solidFill>
                  <a:srgbClr val="404040"/>
                </a:solidFill>
                <a:latin typeface="Abadi" panose="020B0604020104020204" pitchFamily="34" charset="0"/>
                <a:cs typeface="Carlito"/>
              </a:rPr>
              <a:t>customer.</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56C4C733-9874-4614-BDA6-2367779B5F45}"/>
              </a:ext>
            </a:extLst>
          </p:cNvPr>
          <p:cNvPicPr>
            <a:picLocks noChangeAspect="1"/>
          </p:cNvPicPr>
          <p:nvPr/>
        </p:nvPicPr>
        <p:blipFill>
          <a:blip r:embed="rId3"/>
          <a:stretch>
            <a:fillRect/>
          </a:stretch>
        </p:blipFill>
        <p:spPr>
          <a:xfrm>
            <a:off x="770011" y="1481134"/>
            <a:ext cx="5610897" cy="1016739"/>
          </a:xfrm>
          <a:prstGeom prst="rect">
            <a:avLst/>
          </a:prstGeom>
        </p:spPr>
      </p:pic>
      <p:pic>
        <p:nvPicPr>
          <p:cNvPr id="8" name="Picture 7">
            <a:extLst>
              <a:ext uri="{FF2B5EF4-FFF2-40B4-BE49-F238E27FC236}">
                <a16:creationId xmlns:a16="http://schemas.microsoft.com/office/drawing/2014/main" id="{CA008527-4F8F-415E-B1C6-A35A7D4B6B8E}"/>
              </a:ext>
            </a:extLst>
          </p:cNvPr>
          <p:cNvPicPr>
            <a:picLocks noChangeAspect="1"/>
          </p:cNvPicPr>
          <p:nvPr/>
        </p:nvPicPr>
        <p:blipFill>
          <a:blip r:embed="rId4"/>
          <a:stretch>
            <a:fillRect/>
          </a:stretch>
        </p:blipFill>
        <p:spPr>
          <a:xfrm>
            <a:off x="2758279" y="2640461"/>
            <a:ext cx="817180" cy="1191719"/>
          </a:xfrm>
          <a:prstGeom prst="rect">
            <a:avLst/>
          </a:prstGeom>
        </p:spPr>
      </p:pic>
      <p:sp>
        <p:nvSpPr>
          <p:cNvPr id="9" name="TextBox 8">
            <a:extLst>
              <a:ext uri="{FF2B5EF4-FFF2-40B4-BE49-F238E27FC236}">
                <a16:creationId xmlns:a16="http://schemas.microsoft.com/office/drawing/2014/main" id="{1338CCB7-9798-4E35-8AFE-D3DECCAAC23B}"/>
              </a:ext>
            </a:extLst>
          </p:cNvPr>
          <p:cNvSpPr txBox="1"/>
          <p:nvPr/>
        </p:nvSpPr>
        <p:spPr>
          <a:xfrm>
            <a:off x="5447371" y="2813177"/>
            <a:ext cx="5029200" cy="923330"/>
          </a:xfrm>
          <a:prstGeom prst="rect">
            <a:avLst/>
          </a:prstGeom>
          <a:noFill/>
        </p:spPr>
        <p:txBody>
          <a:bodyPr wrap="square" rtlCol="0">
            <a:spAutoFit/>
          </a:bodyPr>
          <a:lstStyle/>
          <a:p>
            <a:r>
              <a:rPr lang="en-US" sz="1800" spc="-5" dirty="0">
                <a:solidFill>
                  <a:srgbClr val="404040"/>
                </a:solidFill>
                <a:latin typeface="Abadi" panose="020B0604020104020204" pitchFamily="34" charset="0"/>
                <a:cs typeface="Carlito"/>
              </a:rPr>
              <a:t>This </a:t>
            </a:r>
            <a:r>
              <a:rPr lang="en-US" sz="1800" dirty="0">
                <a:solidFill>
                  <a:srgbClr val="404040"/>
                </a:solidFill>
                <a:latin typeface="Abadi" panose="020B0604020104020204" pitchFamily="34" charset="0"/>
                <a:cs typeface="Carlito"/>
              </a:rPr>
              <a:t>query </a:t>
            </a:r>
            <a:r>
              <a:rPr lang="en-US" sz="1800" spc="-5" dirty="0">
                <a:solidFill>
                  <a:srgbClr val="404040"/>
                </a:solidFill>
                <a:latin typeface="Abadi" panose="020B0604020104020204" pitchFamily="34" charset="0"/>
                <a:cs typeface="Carlito"/>
              </a:rPr>
              <a:t>calculates</a:t>
            </a:r>
            <a:r>
              <a:rPr lang="en-US" sz="1800" spc="-204"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the </a:t>
            </a:r>
            <a:r>
              <a:rPr lang="en-US" sz="1800" spc="-40" dirty="0">
                <a:solidFill>
                  <a:srgbClr val="404040"/>
                </a:solidFill>
                <a:latin typeface="Abadi" panose="020B0604020104020204" pitchFamily="34" charset="0"/>
                <a:cs typeface="Carlito"/>
              </a:rPr>
              <a:t>average </a:t>
            </a:r>
            <a:r>
              <a:rPr lang="en-US" sz="1800" spc="-10" dirty="0">
                <a:solidFill>
                  <a:srgbClr val="404040"/>
                </a:solidFill>
                <a:latin typeface="Abadi" panose="020B0604020104020204" pitchFamily="34" charset="0"/>
                <a:cs typeface="Carlito"/>
              </a:rPr>
              <a:t>payload </a:t>
            </a:r>
            <a:r>
              <a:rPr lang="en-US" sz="1800" spc="-5" dirty="0">
                <a:solidFill>
                  <a:srgbClr val="404040"/>
                </a:solidFill>
                <a:latin typeface="Abadi" panose="020B0604020104020204" pitchFamily="34" charset="0"/>
                <a:cs typeface="Carlito"/>
              </a:rPr>
              <a:t>mass or </a:t>
            </a:r>
            <a:r>
              <a:rPr lang="en-US" sz="1800" dirty="0">
                <a:solidFill>
                  <a:srgbClr val="404040"/>
                </a:solidFill>
                <a:latin typeface="Abadi" panose="020B0604020104020204" pitchFamily="34" charset="0"/>
                <a:cs typeface="Carlito"/>
              </a:rPr>
              <a:t>launches which </a:t>
            </a:r>
            <a:r>
              <a:rPr lang="en-US" sz="1800" spc="-5" dirty="0">
                <a:solidFill>
                  <a:srgbClr val="404040"/>
                </a:solidFill>
                <a:latin typeface="Abadi" panose="020B0604020104020204" pitchFamily="34" charset="0"/>
                <a:cs typeface="Carlito"/>
              </a:rPr>
              <a:t>used </a:t>
            </a:r>
            <a:r>
              <a:rPr lang="en-US" sz="1800" spc="-20" dirty="0">
                <a:solidFill>
                  <a:srgbClr val="404040"/>
                </a:solidFill>
                <a:latin typeface="Abadi" panose="020B0604020104020204" pitchFamily="34" charset="0"/>
                <a:cs typeface="Carlito"/>
              </a:rPr>
              <a:t>booster </a:t>
            </a:r>
            <a:r>
              <a:rPr lang="en-US" sz="1800" spc="-25" dirty="0">
                <a:solidFill>
                  <a:srgbClr val="404040"/>
                </a:solidFill>
                <a:latin typeface="Abadi" panose="020B0604020104020204" pitchFamily="34" charset="0"/>
                <a:cs typeface="Carlito"/>
              </a:rPr>
              <a:t>version </a:t>
            </a:r>
            <a:r>
              <a:rPr lang="en-US" sz="1800" dirty="0">
                <a:solidFill>
                  <a:srgbClr val="404040"/>
                </a:solidFill>
                <a:latin typeface="Abadi" panose="020B0604020104020204" pitchFamily="34" charset="0"/>
                <a:cs typeface="Carlito"/>
              </a:rPr>
              <a:t>F9</a:t>
            </a:r>
            <a:r>
              <a:rPr lang="en-US" sz="1800" spc="-3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v1.1</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endParaRPr lang="en-US" dirty="0">
              <a:solidFill>
                <a:srgbClr val="0B49CB"/>
              </a:solidFill>
              <a:latin typeface="Abadi"/>
            </a:endParaRPr>
          </a:p>
        </p:txBody>
      </p:sp>
      <p:pic>
        <p:nvPicPr>
          <p:cNvPr id="8" name="Picture 7">
            <a:extLst>
              <a:ext uri="{FF2B5EF4-FFF2-40B4-BE49-F238E27FC236}">
                <a16:creationId xmlns:a16="http://schemas.microsoft.com/office/drawing/2014/main" id="{3EE1218B-A282-4C65-9E7B-7AD394B08B14}"/>
              </a:ext>
            </a:extLst>
          </p:cNvPr>
          <p:cNvPicPr>
            <a:picLocks noChangeAspect="1"/>
          </p:cNvPicPr>
          <p:nvPr/>
        </p:nvPicPr>
        <p:blipFill>
          <a:blip r:embed="rId3"/>
          <a:stretch>
            <a:fillRect/>
          </a:stretch>
        </p:blipFill>
        <p:spPr>
          <a:xfrm>
            <a:off x="1532020" y="1582335"/>
            <a:ext cx="6367367" cy="971294"/>
          </a:xfrm>
          <a:prstGeom prst="rect">
            <a:avLst/>
          </a:prstGeom>
        </p:spPr>
      </p:pic>
      <p:pic>
        <p:nvPicPr>
          <p:cNvPr id="10" name="Picture 9">
            <a:extLst>
              <a:ext uri="{FF2B5EF4-FFF2-40B4-BE49-F238E27FC236}">
                <a16:creationId xmlns:a16="http://schemas.microsoft.com/office/drawing/2014/main" id="{6FB131D9-BA38-4CC3-9A03-8B39A5F9B18B}"/>
              </a:ext>
            </a:extLst>
          </p:cNvPr>
          <p:cNvPicPr>
            <a:picLocks noChangeAspect="1"/>
          </p:cNvPicPr>
          <p:nvPr/>
        </p:nvPicPr>
        <p:blipFill>
          <a:blip r:embed="rId4"/>
          <a:stretch>
            <a:fillRect/>
          </a:stretch>
        </p:blipFill>
        <p:spPr>
          <a:xfrm>
            <a:off x="2653311" y="2708607"/>
            <a:ext cx="1426274" cy="1098395"/>
          </a:xfrm>
          <a:prstGeom prst="rect">
            <a:avLst/>
          </a:prstGeom>
        </p:spPr>
      </p:pic>
      <p:sp>
        <p:nvSpPr>
          <p:cNvPr id="11" name="TextBox 10">
            <a:extLst>
              <a:ext uri="{FF2B5EF4-FFF2-40B4-BE49-F238E27FC236}">
                <a16:creationId xmlns:a16="http://schemas.microsoft.com/office/drawing/2014/main" id="{2FF1A3CD-4911-4E0D-94D7-C3729D0F98FA}"/>
              </a:ext>
            </a:extLst>
          </p:cNvPr>
          <p:cNvSpPr txBox="1"/>
          <p:nvPr/>
        </p:nvSpPr>
        <p:spPr>
          <a:xfrm>
            <a:off x="5720576" y="2899317"/>
            <a:ext cx="4237463" cy="923330"/>
          </a:xfrm>
          <a:prstGeom prst="rect">
            <a:avLst/>
          </a:prstGeom>
          <a:noFill/>
        </p:spPr>
        <p:txBody>
          <a:bodyPr wrap="square" rtlCol="0">
            <a:spAutoFit/>
          </a:bodyPr>
          <a:lstStyle/>
          <a:p>
            <a:r>
              <a:rPr lang="en-US" sz="1800" spc="-5">
                <a:solidFill>
                  <a:srgbClr val="404040"/>
                </a:solidFill>
                <a:latin typeface="Abadi" panose="020B0604020104020204" pitchFamily="34" charset="0"/>
                <a:cs typeface="Aldhabi" panose="020B0604020202020204" pitchFamily="2" charset="-78"/>
              </a:rPr>
              <a:t>This </a:t>
            </a:r>
            <a:r>
              <a:rPr lang="en-US" sz="1800">
                <a:solidFill>
                  <a:srgbClr val="404040"/>
                </a:solidFill>
                <a:latin typeface="Abadi" panose="020B0604020104020204" pitchFamily="34" charset="0"/>
                <a:cs typeface="Aldhabi" panose="020B0604020202020204" pitchFamily="2" charset="-78"/>
              </a:rPr>
              <a:t>query </a:t>
            </a:r>
            <a:r>
              <a:rPr lang="en-US" sz="1800" spc="-5">
                <a:solidFill>
                  <a:srgbClr val="404040"/>
                </a:solidFill>
                <a:latin typeface="Abadi" panose="020B0604020104020204" pitchFamily="34" charset="0"/>
                <a:cs typeface="Aldhabi" panose="020B0604020202020204" pitchFamily="2" charset="-78"/>
              </a:rPr>
              <a:t>returns </a:t>
            </a:r>
            <a:r>
              <a:rPr lang="en-US" sz="1800">
                <a:solidFill>
                  <a:srgbClr val="404040"/>
                </a:solidFill>
                <a:latin typeface="Abadi" panose="020B0604020104020204" pitchFamily="34" charset="0"/>
                <a:cs typeface="Aldhabi" panose="020B0604020202020204" pitchFamily="2" charset="-78"/>
              </a:rPr>
              <a:t>the </a:t>
            </a:r>
            <a:r>
              <a:rPr lang="en-US" sz="1800" spc="-35">
                <a:solidFill>
                  <a:srgbClr val="404040"/>
                </a:solidFill>
                <a:latin typeface="Abadi" panose="020B0604020104020204" pitchFamily="34" charset="0"/>
                <a:cs typeface="Aldhabi" panose="020B0604020202020204" pitchFamily="2" charset="-78"/>
              </a:rPr>
              <a:t>first  </a:t>
            </a:r>
            <a:r>
              <a:rPr lang="en-US" sz="1800" spc="-5">
                <a:solidFill>
                  <a:srgbClr val="404040"/>
                </a:solidFill>
                <a:latin typeface="Abadi" panose="020B0604020104020204" pitchFamily="34" charset="0"/>
                <a:cs typeface="Aldhabi" panose="020B0604020202020204" pitchFamily="2" charset="-78"/>
              </a:rPr>
              <a:t>successful </a:t>
            </a:r>
            <a:r>
              <a:rPr lang="en-US" sz="1800" spc="-15">
                <a:solidFill>
                  <a:srgbClr val="404040"/>
                </a:solidFill>
                <a:latin typeface="Abadi" panose="020B0604020104020204" pitchFamily="34" charset="0"/>
                <a:cs typeface="Aldhabi" panose="020B0604020202020204" pitchFamily="2" charset="-78"/>
              </a:rPr>
              <a:t>ground </a:t>
            </a:r>
            <a:r>
              <a:rPr lang="en-US" sz="1800" spc="-5">
                <a:solidFill>
                  <a:srgbClr val="404040"/>
                </a:solidFill>
                <a:latin typeface="Abadi" panose="020B0604020104020204" pitchFamily="34" charset="0"/>
                <a:cs typeface="Aldhabi" panose="020B0604020202020204" pitchFamily="2" charset="-78"/>
              </a:rPr>
              <a:t>pad</a:t>
            </a:r>
            <a:r>
              <a:rPr lang="en-US" sz="1800" spc="-145">
                <a:solidFill>
                  <a:srgbClr val="404040"/>
                </a:solidFill>
                <a:latin typeface="Abadi" panose="020B0604020104020204" pitchFamily="34" charset="0"/>
                <a:cs typeface="Aldhabi" panose="020B0604020202020204" pitchFamily="2" charset="-78"/>
              </a:rPr>
              <a:t> </a:t>
            </a:r>
            <a:r>
              <a:rPr lang="en-US" sz="1800">
                <a:solidFill>
                  <a:srgbClr val="404040"/>
                </a:solidFill>
                <a:latin typeface="Abadi" panose="020B0604020104020204" pitchFamily="34" charset="0"/>
                <a:cs typeface="Aldhabi" panose="020B0604020202020204" pitchFamily="2" charset="-78"/>
              </a:rPr>
              <a:t>landing  </a:t>
            </a:r>
            <a:r>
              <a:rPr lang="en-US" sz="1800" spc="-25">
                <a:solidFill>
                  <a:srgbClr val="404040"/>
                </a:solidFill>
                <a:latin typeface="Abadi" panose="020B0604020104020204" pitchFamily="34" charset="0"/>
                <a:cs typeface="Aldhabi" panose="020B0604020202020204" pitchFamily="2" charset="-78"/>
              </a:rPr>
              <a:t>date.</a:t>
            </a:r>
            <a:endParaRPr lang="en-US" sz="1800">
              <a:latin typeface="Abadi" panose="020B0604020104020204" pitchFamily="34" charset="0"/>
              <a:cs typeface="Aldhabi" panose="020B0604020202020204" pitchFamily="2" charset="-78"/>
            </a:endParaRPr>
          </a:p>
          <a:p>
            <a:endParaRPr lang="en-GB" dirty="0"/>
          </a:p>
        </p:txBody>
      </p:sp>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89FA40B2-CED7-44F8-9F63-CE4105A57C1A}"/>
              </a:ext>
            </a:extLst>
          </p:cNvPr>
          <p:cNvPicPr>
            <a:picLocks noChangeAspect="1"/>
          </p:cNvPicPr>
          <p:nvPr/>
        </p:nvPicPr>
        <p:blipFill>
          <a:blip r:embed="rId3"/>
          <a:stretch>
            <a:fillRect/>
          </a:stretch>
        </p:blipFill>
        <p:spPr>
          <a:xfrm>
            <a:off x="770011" y="1516566"/>
            <a:ext cx="9999457" cy="684894"/>
          </a:xfrm>
          <a:prstGeom prst="rect">
            <a:avLst/>
          </a:prstGeom>
        </p:spPr>
      </p:pic>
      <p:pic>
        <p:nvPicPr>
          <p:cNvPr id="7" name="Picture 6">
            <a:extLst>
              <a:ext uri="{FF2B5EF4-FFF2-40B4-BE49-F238E27FC236}">
                <a16:creationId xmlns:a16="http://schemas.microsoft.com/office/drawing/2014/main" id="{65A66EA9-545D-445A-9568-3A51861B21B7}"/>
              </a:ext>
            </a:extLst>
          </p:cNvPr>
          <p:cNvPicPr>
            <a:picLocks noChangeAspect="1"/>
          </p:cNvPicPr>
          <p:nvPr/>
        </p:nvPicPr>
        <p:blipFill>
          <a:blip r:embed="rId4"/>
          <a:stretch>
            <a:fillRect/>
          </a:stretch>
        </p:blipFill>
        <p:spPr>
          <a:xfrm>
            <a:off x="2572873" y="2567558"/>
            <a:ext cx="1324530" cy="1722884"/>
          </a:xfrm>
          <a:prstGeom prst="rect">
            <a:avLst/>
          </a:prstGeom>
        </p:spPr>
      </p:pic>
      <p:sp>
        <p:nvSpPr>
          <p:cNvPr id="10" name="object 4">
            <a:extLst>
              <a:ext uri="{FF2B5EF4-FFF2-40B4-BE49-F238E27FC236}">
                <a16:creationId xmlns:a16="http://schemas.microsoft.com/office/drawing/2014/main" id="{6DAD86E3-4FB0-4DBE-AAD7-B49EC1BA140C}"/>
              </a:ext>
            </a:extLst>
          </p:cNvPr>
          <p:cNvSpPr txBox="1"/>
          <p:nvPr/>
        </p:nvSpPr>
        <p:spPr>
          <a:xfrm>
            <a:off x="6498102" y="2630327"/>
            <a:ext cx="3121025" cy="1737399"/>
          </a:xfrm>
          <a:prstGeom prst="rect">
            <a:avLst/>
          </a:prstGeom>
        </p:spPr>
        <p:txBody>
          <a:bodyPr vert="horz" wrap="square" lIns="0" tIns="3810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nSpc>
                <a:spcPct val="91700"/>
              </a:lnSpc>
              <a:spcBef>
                <a:spcPts val="300"/>
              </a:spcBef>
            </a:pPr>
            <a:r>
              <a:rPr sz="2000" spc="-5" dirty="0">
                <a:solidFill>
                  <a:srgbClr val="404040"/>
                </a:solidFill>
                <a:latin typeface="Abadi" panose="020B0604020104020204" pitchFamily="34" charset="0"/>
                <a:cs typeface="Carlito"/>
              </a:rPr>
              <a:t>This </a:t>
            </a:r>
            <a:r>
              <a:rPr sz="2000" dirty="0">
                <a:solidFill>
                  <a:srgbClr val="404040"/>
                </a:solidFill>
                <a:latin typeface="Abadi" panose="020B0604020104020204" pitchFamily="34" charset="0"/>
                <a:cs typeface="Carlito"/>
              </a:rPr>
              <a:t>query </a:t>
            </a:r>
            <a:r>
              <a:rPr sz="2000" spc="-5" dirty="0">
                <a:solidFill>
                  <a:srgbClr val="404040"/>
                </a:solidFill>
                <a:latin typeface="Abadi" panose="020B0604020104020204" pitchFamily="34" charset="0"/>
                <a:cs typeface="Carlito"/>
              </a:rPr>
              <a:t>returns </a:t>
            </a:r>
            <a:r>
              <a:rPr sz="2000" dirty="0">
                <a:solidFill>
                  <a:srgbClr val="404040"/>
                </a:solidFill>
                <a:latin typeface="Abadi" panose="020B0604020104020204" pitchFamily="34" charset="0"/>
                <a:cs typeface="Carlito"/>
              </a:rPr>
              <a:t>the </a:t>
            </a:r>
            <a:r>
              <a:rPr sz="2000" spc="-20" dirty="0">
                <a:solidFill>
                  <a:srgbClr val="404040"/>
                </a:solidFill>
                <a:latin typeface="Abadi" panose="020B0604020104020204" pitchFamily="34" charset="0"/>
                <a:cs typeface="Carlito"/>
              </a:rPr>
              <a:t>four  booster </a:t>
            </a:r>
            <a:r>
              <a:rPr sz="2000" spc="-25" dirty="0">
                <a:solidFill>
                  <a:srgbClr val="404040"/>
                </a:solidFill>
                <a:latin typeface="Abadi" panose="020B0604020104020204" pitchFamily="34" charset="0"/>
                <a:cs typeface="Carlito"/>
              </a:rPr>
              <a:t>versions </a:t>
            </a:r>
            <a:r>
              <a:rPr sz="2000" spc="-5" dirty="0">
                <a:solidFill>
                  <a:srgbClr val="404040"/>
                </a:solidFill>
                <a:latin typeface="Abadi" panose="020B0604020104020204" pitchFamily="34" charset="0"/>
                <a:cs typeface="Carlito"/>
              </a:rPr>
              <a:t>that had  successful </a:t>
            </a:r>
            <a:r>
              <a:rPr sz="2000" spc="-20" dirty="0">
                <a:solidFill>
                  <a:srgbClr val="404040"/>
                </a:solidFill>
                <a:latin typeface="Abadi" panose="020B0604020104020204" pitchFamily="34" charset="0"/>
                <a:cs typeface="Carlito"/>
              </a:rPr>
              <a:t>drone </a:t>
            </a:r>
            <a:r>
              <a:rPr sz="2000" spc="-5" dirty="0">
                <a:solidFill>
                  <a:srgbClr val="404040"/>
                </a:solidFill>
                <a:latin typeface="Abadi" panose="020B0604020104020204" pitchFamily="34" charset="0"/>
                <a:cs typeface="Carlito"/>
              </a:rPr>
              <a:t>ship</a:t>
            </a:r>
            <a:r>
              <a:rPr sz="2000" spc="-100" dirty="0">
                <a:solidFill>
                  <a:srgbClr val="404040"/>
                </a:solidFill>
                <a:latin typeface="Abadi" panose="020B0604020104020204" pitchFamily="34" charset="0"/>
                <a:cs typeface="Carlito"/>
              </a:rPr>
              <a:t> </a:t>
            </a:r>
            <a:r>
              <a:rPr sz="2000" dirty="0">
                <a:solidFill>
                  <a:srgbClr val="404040"/>
                </a:solidFill>
                <a:latin typeface="Abadi" panose="020B0604020104020204" pitchFamily="34" charset="0"/>
                <a:cs typeface="Carlito"/>
              </a:rPr>
              <a:t>landings  and a </a:t>
            </a:r>
            <a:r>
              <a:rPr sz="2000" spc="-5" dirty="0">
                <a:solidFill>
                  <a:srgbClr val="404040"/>
                </a:solidFill>
                <a:latin typeface="Abadi" panose="020B0604020104020204" pitchFamily="34" charset="0"/>
                <a:cs typeface="Carlito"/>
              </a:rPr>
              <a:t>payload mass between  </a:t>
            </a:r>
            <a:r>
              <a:rPr sz="2000" dirty="0">
                <a:solidFill>
                  <a:srgbClr val="404040"/>
                </a:solidFill>
                <a:latin typeface="Abadi" panose="020B0604020104020204" pitchFamily="34" charset="0"/>
                <a:cs typeface="Carlito"/>
              </a:rPr>
              <a:t>4000 and 6000</a:t>
            </a:r>
            <a:r>
              <a:rPr sz="2000" spc="-165" dirty="0">
                <a:solidFill>
                  <a:srgbClr val="404040"/>
                </a:solidFill>
                <a:latin typeface="Abadi" panose="020B0604020104020204" pitchFamily="34" charset="0"/>
                <a:cs typeface="Carlito"/>
              </a:rPr>
              <a:t> </a:t>
            </a:r>
            <a:r>
              <a:rPr sz="2000" spc="-25" dirty="0">
                <a:solidFill>
                  <a:srgbClr val="404040"/>
                </a:solidFill>
                <a:latin typeface="Abadi" panose="020B0604020104020204" pitchFamily="34" charset="0"/>
                <a:cs typeface="Carlito"/>
              </a:rPr>
              <a:t>noninclusively.</a:t>
            </a:r>
            <a:endParaRPr sz="2000" dirty="0">
              <a:latin typeface="Abadi" panose="020B0604020104020204" pitchFamily="34" charset="0"/>
              <a:cs typeface="Carlito"/>
            </a:endParaRPr>
          </a:p>
        </p:txBody>
      </p:sp>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86F2BB91-77EF-4FE0-A26D-FD4B90AA5C69}"/>
              </a:ext>
            </a:extLst>
          </p:cNvPr>
          <p:cNvPicPr>
            <a:picLocks noChangeAspect="1"/>
          </p:cNvPicPr>
          <p:nvPr/>
        </p:nvPicPr>
        <p:blipFill>
          <a:blip r:embed="rId3"/>
          <a:stretch>
            <a:fillRect/>
          </a:stretch>
        </p:blipFill>
        <p:spPr>
          <a:xfrm>
            <a:off x="1073064" y="1567093"/>
            <a:ext cx="8404838" cy="875024"/>
          </a:xfrm>
          <a:prstGeom prst="rect">
            <a:avLst/>
          </a:prstGeom>
        </p:spPr>
      </p:pic>
      <p:pic>
        <p:nvPicPr>
          <p:cNvPr id="8" name="Picture 7">
            <a:extLst>
              <a:ext uri="{FF2B5EF4-FFF2-40B4-BE49-F238E27FC236}">
                <a16:creationId xmlns:a16="http://schemas.microsoft.com/office/drawing/2014/main" id="{2E572E94-6D87-4C5A-96C2-3CBC46FD4F07}"/>
              </a:ext>
            </a:extLst>
          </p:cNvPr>
          <p:cNvPicPr>
            <a:picLocks noChangeAspect="1"/>
          </p:cNvPicPr>
          <p:nvPr/>
        </p:nvPicPr>
        <p:blipFill>
          <a:blip r:embed="rId4"/>
          <a:stretch>
            <a:fillRect/>
          </a:stretch>
        </p:blipFill>
        <p:spPr>
          <a:xfrm>
            <a:off x="1900890" y="2503448"/>
            <a:ext cx="3518603" cy="1405389"/>
          </a:xfrm>
          <a:prstGeom prst="rect">
            <a:avLst/>
          </a:prstGeom>
        </p:spPr>
      </p:pic>
      <p:sp>
        <p:nvSpPr>
          <p:cNvPr id="9" name="TextBox 8">
            <a:extLst>
              <a:ext uri="{FF2B5EF4-FFF2-40B4-BE49-F238E27FC236}">
                <a16:creationId xmlns:a16="http://schemas.microsoft.com/office/drawing/2014/main" id="{D8BE0303-895F-4C45-B895-75CC97BE3ED1}"/>
              </a:ext>
            </a:extLst>
          </p:cNvPr>
          <p:cNvSpPr txBox="1"/>
          <p:nvPr/>
        </p:nvSpPr>
        <p:spPr>
          <a:xfrm>
            <a:off x="6980662" y="2587083"/>
            <a:ext cx="3501483" cy="1549142"/>
          </a:xfrm>
          <a:prstGeom prst="rect">
            <a:avLst/>
          </a:prstGeom>
          <a:noFill/>
        </p:spPr>
        <p:txBody>
          <a:bodyPr wrap="square" rtlCol="0">
            <a:spAutoFit/>
          </a:bodyPr>
          <a:lstStyle/>
          <a:p>
            <a:pPr marL="12700">
              <a:lnSpc>
                <a:spcPts val="2305"/>
              </a:lnSpc>
              <a:spcBef>
                <a:spcPts val="105"/>
              </a:spcBef>
            </a:pPr>
            <a:r>
              <a:rPr lang="en-US" sz="1800" spc="-5" dirty="0">
                <a:solidFill>
                  <a:srgbClr val="404040"/>
                </a:solidFill>
                <a:latin typeface="Abadi" panose="020B0604020104020204" pitchFamily="34" charset="0"/>
                <a:cs typeface="Carlito"/>
              </a:rPr>
              <a:t>This </a:t>
            </a:r>
            <a:r>
              <a:rPr lang="en-US" sz="1800" dirty="0">
                <a:solidFill>
                  <a:srgbClr val="404040"/>
                </a:solidFill>
                <a:latin typeface="Abadi" panose="020B0604020104020204" pitchFamily="34" charset="0"/>
                <a:cs typeface="Carlito"/>
              </a:rPr>
              <a:t>query </a:t>
            </a:r>
            <a:r>
              <a:rPr lang="en-US" sz="1800" spc="-5" dirty="0">
                <a:solidFill>
                  <a:srgbClr val="404040"/>
                </a:solidFill>
                <a:latin typeface="Abadi" panose="020B0604020104020204" pitchFamily="34" charset="0"/>
                <a:cs typeface="Carlito"/>
              </a:rPr>
              <a:t>returns </a:t>
            </a:r>
            <a:r>
              <a:rPr lang="en-US" sz="1800" dirty="0">
                <a:solidFill>
                  <a:srgbClr val="404040"/>
                </a:solidFill>
                <a:latin typeface="Abadi" panose="020B0604020104020204" pitchFamily="34" charset="0"/>
                <a:cs typeface="Carlito"/>
              </a:rPr>
              <a:t>a </a:t>
            </a:r>
            <a:r>
              <a:rPr lang="en-US" sz="1800" spc="-15" dirty="0">
                <a:solidFill>
                  <a:srgbClr val="404040"/>
                </a:solidFill>
                <a:latin typeface="Abadi" panose="020B0604020104020204" pitchFamily="34" charset="0"/>
                <a:cs typeface="Carlito"/>
              </a:rPr>
              <a:t>count </a:t>
            </a:r>
            <a:r>
              <a:rPr lang="en-US" sz="1800" spc="-5" dirty="0">
                <a:solidFill>
                  <a:srgbClr val="404040"/>
                </a:solidFill>
                <a:latin typeface="Abadi" panose="020B0604020104020204" pitchFamily="34" charset="0"/>
                <a:cs typeface="Carlito"/>
              </a:rPr>
              <a:t>of</a:t>
            </a:r>
            <a:r>
              <a:rPr lang="en-US" sz="1800" spc="-140"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each</a:t>
            </a:r>
            <a:endParaRPr lang="en-US" sz="1800" dirty="0">
              <a:latin typeface="Abadi" panose="020B0604020104020204" pitchFamily="34" charset="0"/>
              <a:cs typeface="Carlito"/>
            </a:endParaRPr>
          </a:p>
          <a:p>
            <a:pPr marL="12700">
              <a:lnSpc>
                <a:spcPts val="2305"/>
              </a:lnSpc>
            </a:pPr>
            <a:r>
              <a:rPr lang="en-US" sz="1800" spc="-5" dirty="0">
                <a:solidFill>
                  <a:srgbClr val="404040"/>
                </a:solidFill>
                <a:latin typeface="Abadi" panose="020B0604020104020204" pitchFamily="34" charset="0"/>
                <a:cs typeface="Carlito"/>
              </a:rPr>
              <a:t>mission</a:t>
            </a:r>
            <a:r>
              <a:rPr lang="en-US" sz="1800" spc="-10" dirty="0">
                <a:solidFill>
                  <a:srgbClr val="404040"/>
                </a:solidFill>
                <a:latin typeface="Abadi" panose="020B0604020104020204" pitchFamily="34" charset="0"/>
                <a:cs typeface="Carlito"/>
              </a:rPr>
              <a:t> </a:t>
            </a:r>
            <a:r>
              <a:rPr lang="en-US" sz="1800" spc="-15" dirty="0">
                <a:solidFill>
                  <a:srgbClr val="404040"/>
                </a:solidFill>
                <a:latin typeface="Abadi" panose="020B0604020104020204" pitchFamily="34" charset="0"/>
                <a:cs typeface="Carlito"/>
              </a:rPr>
              <a:t>outcome.</a:t>
            </a:r>
          </a:p>
          <a:p>
            <a:pPr marL="12700">
              <a:lnSpc>
                <a:spcPts val="2305"/>
              </a:lnSpc>
            </a:pPr>
            <a:endParaRPr lang="en-US" spc="-15" dirty="0">
              <a:solidFill>
                <a:srgbClr val="404040"/>
              </a:solidFill>
              <a:latin typeface="Abadi" panose="020B0604020104020204" pitchFamily="34" charset="0"/>
              <a:cs typeface="Carlito"/>
            </a:endParaRPr>
          </a:p>
          <a:p>
            <a:pPr marL="12700">
              <a:lnSpc>
                <a:spcPts val="2305"/>
              </a:lnSpc>
            </a:pP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33C6C380-17E2-4C85-812E-9CF7E61347EE}"/>
              </a:ext>
            </a:extLst>
          </p:cNvPr>
          <p:cNvPicPr>
            <a:picLocks noChangeAspect="1"/>
          </p:cNvPicPr>
          <p:nvPr/>
        </p:nvPicPr>
        <p:blipFill>
          <a:blip r:embed="rId3"/>
          <a:stretch>
            <a:fillRect/>
          </a:stretch>
        </p:blipFill>
        <p:spPr>
          <a:xfrm>
            <a:off x="860606" y="1451770"/>
            <a:ext cx="8919014" cy="999657"/>
          </a:xfrm>
          <a:prstGeom prst="rect">
            <a:avLst/>
          </a:prstGeom>
        </p:spPr>
      </p:pic>
      <p:pic>
        <p:nvPicPr>
          <p:cNvPr id="8" name="Picture 7">
            <a:extLst>
              <a:ext uri="{FF2B5EF4-FFF2-40B4-BE49-F238E27FC236}">
                <a16:creationId xmlns:a16="http://schemas.microsoft.com/office/drawing/2014/main" id="{1F0E0FAC-6BBF-49AA-88EA-38C4FF680688}"/>
              </a:ext>
            </a:extLst>
          </p:cNvPr>
          <p:cNvPicPr>
            <a:picLocks noChangeAspect="1"/>
          </p:cNvPicPr>
          <p:nvPr/>
        </p:nvPicPr>
        <p:blipFill>
          <a:blip r:embed="rId4"/>
          <a:stretch>
            <a:fillRect/>
          </a:stretch>
        </p:blipFill>
        <p:spPr>
          <a:xfrm>
            <a:off x="2478922" y="2503231"/>
            <a:ext cx="1246558" cy="4282068"/>
          </a:xfrm>
          <a:prstGeom prst="rect">
            <a:avLst/>
          </a:prstGeom>
        </p:spPr>
      </p:pic>
      <p:sp>
        <p:nvSpPr>
          <p:cNvPr id="9" name="TextBox 8">
            <a:extLst>
              <a:ext uri="{FF2B5EF4-FFF2-40B4-BE49-F238E27FC236}">
                <a16:creationId xmlns:a16="http://schemas.microsoft.com/office/drawing/2014/main" id="{201ED90E-42B4-4F99-B1FF-7BF761A63FA8}"/>
              </a:ext>
            </a:extLst>
          </p:cNvPr>
          <p:cNvSpPr txBox="1"/>
          <p:nvPr/>
        </p:nvSpPr>
        <p:spPr>
          <a:xfrm>
            <a:off x="5553307" y="2687444"/>
            <a:ext cx="3925230" cy="1200329"/>
          </a:xfrm>
          <a:prstGeom prst="rect">
            <a:avLst/>
          </a:prstGeom>
          <a:noFill/>
        </p:spPr>
        <p:txBody>
          <a:bodyPr wrap="square" rtlCol="0">
            <a:spAutoFit/>
          </a:bodyPr>
          <a:lstStyle/>
          <a:p>
            <a:r>
              <a:rPr lang="en-US" sz="1800" spc="-5" dirty="0">
                <a:solidFill>
                  <a:srgbClr val="404040"/>
                </a:solidFill>
                <a:latin typeface="Abadi" panose="020B0604020104020204" pitchFamily="34" charset="0"/>
                <a:cs typeface="Carlito"/>
              </a:rPr>
              <a:t>This </a:t>
            </a:r>
            <a:r>
              <a:rPr lang="en-US" sz="1800" dirty="0">
                <a:solidFill>
                  <a:srgbClr val="404040"/>
                </a:solidFill>
                <a:latin typeface="Abadi" panose="020B0604020104020204" pitchFamily="34" charset="0"/>
                <a:cs typeface="Carlito"/>
              </a:rPr>
              <a:t>query </a:t>
            </a:r>
            <a:r>
              <a:rPr lang="en-US" sz="1800" spc="-5" dirty="0">
                <a:solidFill>
                  <a:srgbClr val="404040"/>
                </a:solidFill>
                <a:latin typeface="Abadi" panose="020B0604020104020204" pitchFamily="34" charset="0"/>
                <a:cs typeface="Carlito"/>
              </a:rPr>
              <a:t>returns </a:t>
            </a:r>
            <a:r>
              <a:rPr lang="en-US" sz="1800" dirty="0">
                <a:solidFill>
                  <a:srgbClr val="404040"/>
                </a:solidFill>
                <a:latin typeface="Abadi" panose="020B0604020104020204" pitchFamily="34" charset="0"/>
                <a:cs typeface="Carlito"/>
              </a:rPr>
              <a:t>the </a:t>
            </a:r>
            <a:r>
              <a:rPr lang="en-US" sz="1800" spc="-20" dirty="0">
                <a:solidFill>
                  <a:srgbClr val="404040"/>
                </a:solidFill>
                <a:latin typeface="Abadi" panose="020B0604020104020204" pitchFamily="34" charset="0"/>
                <a:cs typeface="Carlito"/>
              </a:rPr>
              <a:t>booster </a:t>
            </a:r>
            <a:r>
              <a:rPr lang="en-US" sz="1800" spc="-25" dirty="0">
                <a:solidFill>
                  <a:srgbClr val="404040"/>
                </a:solidFill>
                <a:latin typeface="Abadi" panose="020B0604020104020204" pitchFamily="34" charset="0"/>
                <a:cs typeface="Carlito"/>
              </a:rPr>
              <a:t>versions </a:t>
            </a:r>
            <a:r>
              <a:rPr lang="en-US" sz="1800" spc="-5" dirty="0">
                <a:solidFill>
                  <a:srgbClr val="404040"/>
                </a:solidFill>
                <a:latin typeface="Abadi" panose="020B0604020104020204" pitchFamily="34" charset="0"/>
                <a:cs typeface="Carlito"/>
              </a:rPr>
              <a:t>that  carried </a:t>
            </a:r>
            <a:r>
              <a:rPr lang="en-US" sz="1800" dirty="0">
                <a:solidFill>
                  <a:srgbClr val="404040"/>
                </a:solidFill>
                <a:latin typeface="Abadi" panose="020B0604020104020204" pitchFamily="34" charset="0"/>
                <a:cs typeface="Carlito"/>
              </a:rPr>
              <a:t>the </a:t>
            </a:r>
            <a:r>
              <a:rPr lang="en-US" sz="1800" spc="-5" dirty="0">
                <a:solidFill>
                  <a:srgbClr val="404040"/>
                </a:solidFill>
                <a:latin typeface="Abadi" panose="020B0604020104020204" pitchFamily="34" charset="0"/>
                <a:cs typeface="Carlito"/>
              </a:rPr>
              <a:t>highest </a:t>
            </a:r>
            <a:r>
              <a:rPr lang="en-US" sz="1800" spc="-10" dirty="0">
                <a:solidFill>
                  <a:srgbClr val="404040"/>
                </a:solidFill>
                <a:latin typeface="Abadi" panose="020B0604020104020204" pitchFamily="34" charset="0"/>
                <a:cs typeface="Carlito"/>
              </a:rPr>
              <a:t>payload </a:t>
            </a:r>
            <a:r>
              <a:rPr lang="en-US" sz="1800" spc="-5" dirty="0">
                <a:solidFill>
                  <a:srgbClr val="404040"/>
                </a:solidFill>
                <a:latin typeface="Abadi" panose="020B0604020104020204" pitchFamily="34" charset="0"/>
                <a:cs typeface="Carlito"/>
              </a:rPr>
              <a:t>mass of </a:t>
            </a:r>
            <a:r>
              <a:rPr lang="en-US" sz="1800" dirty="0">
                <a:solidFill>
                  <a:srgbClr val="404040"/>
                </a:solidFill>
                <a:latin typeface="Abadi" panose="020B0604020104020204" pitchFamily="34" charset="0"/>
                <a:cs typeface="Carlito"/>
              </a:rPr>
              <a:t>15600  kg.</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37414"/>
            <a:ext cx="10326708" cy="2222205"/>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2700" marR="142875" indent="0">
              <a:lnSpc>
                <a:spcPct val="90000"/>
              </a:lnSpc>
              <a:spcBef>
                <a:spcPts val="359"/>
              </a:spcBef>
              <a:buNone/>
              <a:tabLst>
                <a:tab pos="240665" algn="l"/>
                <a:tab pos="241300" algn="l"/>
              </a:tabLst>
            </a:pPr>
            <a:r>
              <a:rPr lang="en-US" sz="2200" dirty="0">
                <a:latin typeface="Abadi" panose="020B0604020104020204" pitchFamily="34" charset="0"/>
                <a:cs typeface="Carlito"/>
              </a:rPr>
              <a:t>Summary of Methodologies:</a:t>
            </a:r>
          </a:p>
          <a:p>
            <a:pPr marL="12700" marR="142875" indent="0">
              <a:lnSpc>
                <a:spcPct val="90000"/>
              </a:lnSpc>
              <a:spcBef>
                <a:spcPts val="359"/>
              </a:spcBef>
              <a:buNone/>
              <a:tabLst>
                <a:tab pos="240665" algn="l"/>
                <a:tab pos="241300" algn="l"/>
              </a:tabLst>
            </a:pPr>
            <a:r>
              <a:rPr lang="en-US" sz="2200" dirty="0">
                <a:latin typeface="Abadi" panose="020B0604020104020204" pitchFamily="34" charset="0"/>
                <a:cs typeface="Carlito"/>
              </a:rPr>
              <a:t>	</a:t>
            </a:r>
            <a:r>
              <a:rPr lang="en-US" sz="2200" dirty="0">
                <a:solidFill>
                  <a:schemeClr val="tx1"/>
                </a:solidFill>
                <a:latin typeface="Abadi" panose="020B0604020104020204" pitchFamily="34" charset="0"/>
                <a:cs typeface="Carlito"/>
              </a:rPr>
              <a:t>To predict if the first stage would be a success, the following methodologies were used.</a:t>
            </a:r>
          </a:p>
          <a:p>
            <a:pPr marL="812800" marR="142875" lvl="1" indent="-342900">
              <a:spcBef>
                <a:spcPts val="359"/>
              </a:spcBef>
              <a:tabLst>
                <a:tab pos="240665" algn="l"/>
                <a:tab pos="241300" algn="l"/>
              </a:tabLst>
            </a:pPr>
            <a:r>
              <a:rPr lang="en-US" sz="1800" dirty="0">
                <a:solidFill>
                  <a:schemeClr val="tx1"/>
                </a:solidFill>
                <a:latin typeface="Abadi" panose="020B0604020104020204" pitchFamily="34" charset="0"/>
                <a:cs typeface="Carlito"/>
              </a:rPr>
              <a:t>Data Collection</a:t>
            </a:r>
          </a:p>
          <a:p>
            <a:pPr marL="812800" marR="142875" lvl="1" indent="-342900">
              <a:spcBef>
                <a:spcPts val="359"/>
              </a:spcBef>
              <a:tabLst>
                <a:tab pos="240665" algn="l"/>
                <a:tab pos="241300" algn="l"/>
              </a:tabLst>
            </a:pPr>
            <a:r>
              <a:rPr lang="en-US" sz="1800" dirty="0">
                <a:solidFill>
                  <a:schemeClr val="tx1"/>
                </a:solidFill>
                <a:latin typeface="Abadi" panose="020B0604020104020204" pitchFamily="34" charset="0"/>
                <a:cs typeface="Carlito"/>
              </a:rPr>
              <a:t>Data Wrangling</a:t>
            </a:r>
          </a:p>
          <a:p>
            <a:pPr marL="812800" marR="142875" lvl="1" indent="-342900">
              <a:spcBef>
                <a:spcPts val="359"/>
              </a:spcBef>
              <a:tabLst>
                <a:tab pos="240665" algn="l"/>
                <a:tab pos="241300" algn="l"/>
              </a:tabLst>
            </a:pPr>
            <a:r>
              <a:rPr lang="en-US" sz="1800" dirty="0">
                <a:solidFill>
                  <a:schemeClr val="tx1"/>
                </a:solidFill>
                <a:latin typeface="Abadi" panose="020B0604020104020204" pitchFamily="34" charset="0"/>
                <a:cs typeface="Carlito"/>
              </a:rPr>
              <a:t>Exploratory Data Analytics</a:t>
            </a:r>
          </a:p>
          <a:p>
            <a:pPr marL="812800" marR="142875" lvl="1" indent="-342900">
              <a:spcBef>
                <a:spcPts val="359"/>
              </a:spcBef>
              <a:tabLst>
                <a:tab pos="240665" algn="l"/>
                <a:tab pos="241300" algn="l"/>
              </a:tabLst>
            </a:pPr>
            <a:r>
              <a:rPr lang="en-US" sz="1800" dirty="0">
                <a:solidFill>
                  <a:schemeClr val="tx1"/>
                </a:solidFill>
                <a:latin typeface="Abadi" panose="020B0604020104020204" pitchFamily="34" charset="0"/>
                <a:cs typeface="Carlito"/>
              </a:rPr>
              <a:t>Interactive Visual Analytics</a:t>
            </a:r>
          </a:p>
          <a:p>
            <a:pPr marL="812800" marR="142875" lvl="1" indent="-342900">
              <a:spcBef>
                <a:spcPts val="359"/>
              </a:spcBef>
              <a:tabLst>
                <a:tab pos="240665" algn="l"/>
                <a:tab pos="241300" algn="l"/>
              </a:tabLst>
            </a:pPr>
            <a:r>
              <a:rPr lang="en-US" sz="1800" dirty="0">
                <a:solidFill>
                  <a:schemeClr val="tx1"/>
                </a:solidFill>
                <a:latin typeface="Abadi" panose="020B0604020104020204" pitchFamily="34" charset="0"/>
                <a:cs typeface="Carlito"/>
              </a:rPr>
              <a:t>Predictive Analysis</a:t>
            </a: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a:p>
            <a:pPr marL="469900" marR="142875" lvl="1" indent="0">
              <a:spcBef>
                <a:spcPts val="359"/>
              </a:spcBef>
              <a:buNone/>
              <a:tabLst>
                <a:tab pos="240665" algn="l"/>
                <a:tab pos="241300" algn="l"/>
              </a:tabLst>
            </a:pPr>
            <a:endParaRPr lang="en-US" sz="1800" dirty="0">
              <a:solidFill>
                <a:schemeClr val="tx1"/>
              </a:solidFill>
              <a:latin typeface="Carlito"/>
              <a:cs typeface="Carlito"/>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TextBox 1">
            <a:extLst>
              <a:ext uri="{FF2B5EF4-FFF2-40B4-BE49-F238E27FC236}">
                <a16:creationId xmlns:a16="http://schemas.microsoft.com/office/drawing/2014/main" id="{C54FCECF-0C78-43B2-828B-C2691BABFA58}"/>
              </a:ext>
            </a:extLst>
          </p:cNvPr>
          <p:cNvSpPr txBox="1"/>
          <p:nvPr/>
        </p:nvSpPr>
        <p:spPr>
          <a:xfrm>
            <a:off x="969536" y="3668233"/>
            <a:ext cx="10326708" cy="1477328"/>
          </a:xfrm>
          <a:prstGeom prst="rect">
            <a:avLst/>
          </a:prstGeom>
          <a:noFill/>
        </p:spPr>
        <p:txBody>
          <a:bodyPr wrap="square" rtlCol="0">
            <a:spAutoFit/>
          </a:bodyPr>
          <a:lstStyle/>
          <a:p>
            <a:r>
              <a:rPr lang="en-US" dirty="0">
                <a:latin typeface="Abadi" panose="020B0604020104020204" pitchFamily="34" charset="0"/>
              </a:rPr>
              <a:t>Summary of Results:</a:t>
            </a:r>
          </a:p>
          <a:p>
            <a:r>
              <a:rPr lang="en-US" dirty="0">
                <a:latin typeface="Abadi" panose="020B0604020104020204" pitchFamily="34" charset="0"/>
              </a:rPr>
              <a:t>    The results were in various forms detailed below.</a:t>
            </a:r>
          </a:p>
          <a:p>
            <a:pPr marL="742950" lvl="1" indent="-285750">
              <a:buFont typeface="Arial" panose="020B0604020202020204" pitchFamily="34" charset="0"/>
              <a:buChar char="•"/>
            </a:pPr>
            <a:r>
              <a:rPr lang="en-US" dirty="0">
                <a:latin typeface="Abadi" panose="020B0604020104020204" pitchFamily="34" charset="0"/>
              </a:rPr>
              <a:t>EDA Results</a:t>
            </a:r>
          </a:p>
          <a:p>
            <a:pPr marL="742950" lvl="1" indent="-285750">
              <a:buFont typeface="Arial" panose="020B0604020202020204" pitchFamily="34" charset="0"/>
              <a:buChar char="•"/>
            </a:pPr>
            <a:r>
              <a:rPr lang="en-US" dirty="0">
                <a:latin typeface="Abadi" panose="020B0604020104020204" pitchFamily="34" charset="0"/>
              </a:rPr>
              <a:t>Interactive dashboard</a:t>
            </a:r>
          </a:p>
          <a:p>
            <a:pPr marL="742950" lvl="1" indent="-285750">
              <a:buFont typeface="Arial" panose="020B0604020202020204" pitchFamily="34" charset="0"/>
              <a:buChar char="•"/>
            </a:pPr>
            <a:r>
              <a:rPr lang="en-US" dirty="0">
                <a:latin typeface="Abadi" panose="020B0604020104020204" pitchFamily="34" charset="0"/>
              </a:rPr>
              <a:t>Predictive analysis of classification models</a:t>
            </a:r>
            <a:endParaRPr lang="en-GB" dirty="0">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F7CAE71A-374C-4A22-8825-948F53A58907}"/>
              </a:ext>
            </a:extLst>
          </p:cNvPr>
          <p:cNvPicPr>
            <a:picLocks noChangeAspect="1"/>
          </p:cNvPicPr>
          <p:nvPr/>
        </p:nvPicPr>
        <p:blipFill>
          <a:blip r:embed="rId4"/>
          <a:stretch>
            <a:fillRect/>
          </a:stretch>
        </p:blipFill>
        <p:spPr>
          <a:xfrm>
            <a:off x="1342092" y="1763725"/>
            <a:ext cx="8156074" cy="912568"/>
          </a:xfrm>
          <a:prstGeom prst="rect">
            <a:avLst/>
          </a:prstGeom>
        </p:spPr>
      </p:pic>
      <p:pic>
        <p:nvPicPr>
          <p:cNvPr id="9" name="Picture 8">
            <a:extLst>
              <a:ext uri="{FF2B5EF4-FFF2-40B4-BE49-F238E27FC236}">
                <a16:creationId xmlns:a16="http://schemas.microsoft.com/office/drawing/2014/main" id="{9AF5DFC1-5DDD-4E69-AAD7-30A99E1C30DF}"/>
              </a:ext>
            </a:extLst>
          </p:cNvPr>
          <p:cNvPicPr>
            <a:picLocks noChangeAspect="1"/>
          </p:cNvPicPr>
          <p:nvPr/>
        </p:nvPicPr>
        <p:blipFill>
          <a:blip r:embed="rId5"/>
          <a:stretch>
            <a:fillRect/>
          </a:stretch>
        </p:blipFill>
        <p:spPr>
          <a:xfrm>
            <a:off x="1561744" y="2852603"/>
            <a:ext cx="2558104" cy="1152793"/>
          </a:xfrm>
          <a:prstGeom prst="rect">
            <a:avLst/>
          </a:prstGeom>
        </p:spPr>
      </p:pic>
      <p:sp>
        <p:nvSpPr>
          <p:cNvPr id="11" name="TextBox 10">
            <a:extLst>
              <a:ext uri="{FF2B5EF4-FFF2-40B4-BE49-F238E27FC236}">
                <a16:creationId xmlns:a16="http://schemas.microsoft.com/office/drawing/2014/main" id="{0DFDEC5A-7E04-4FA8-81B0-AD9529838C49}"/>
              </a:ext>
            </a:extLst>
          </p:cNvPr>
          <p:cNvSpPr txBox="1"/>
          <p:nvPr/>
        </p:nvSpPr>
        <p:spPr>
          <a:xfrm>
            <a:off x="4884234" y="2852603"/>
            <a:ext cx="4036742" cy="1200329"/>
          </a:xfrm>
          <a:prstGeom prst="rect">
            <a:avLst/>
          </a:prstGeom>
          <a:noFill/>
        </p:spPr>
        <p:txBody>
          <a:bodyPr wrap="square" rtlCol="0">
            <a:spAutoFit/>
          </a:bodyPr>
          <a:lstStyle/>
          <a:p>
            <a:r>
              <a:rPr lang="en-US" dirty="0">
                <a:latin typeface="Abadi" panose="020B0604020104020204" pitchFamily="34" charset="0"/>
              </a:rPr>
              <a:t>The WHERE keyword is used to filter the results for only failed landing outcomes, and only for the year of 2015.</a:t>
            </a:r>
            <a:endParaRPr lang="en-GB" dirty="0">
              <a:latin typeface="Abadi" panose="020B0604020104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69BFF5F-0B4C-434E-975C-0F366BCB0A31}"/>
              </a:ext>
            </a:extLst>
          </p:cNvPr>
          <p:cNvPicPr>
            <a:picLocks noChangeAspect="1"/>
          </p:cNvPicPr>
          <p:nvPr/>
        </p:nvPicPr>
        <p:blipFill>
          <a:blip r:embed="rId3"/>
          <a:stretch>
            <a:fillRect/>
          </a:stretch>
        </p:blipFill>
        <p:spPr>
          <a:xfrm>
            <a:off x="1800024" y="1563455"/>
            <a:ext cx="7735639" cy="1190895"/>
          </a:xfrm>
          <a:prstGeom prst="rect">
            <a:avLst/>
          </a:prstGeom>
        </p:spPr>
      </p:pic>
      <p:pic>
        <p:nvPicPr>
          <p:cNvPr id="8" name="Picture 7">
            <a:extLst>
              <a:ext uri="{FF2B5EF4-FFF2-40B4-BE49-F238E27FC236}">
                <a16:creationId xmlns:a16="http://schemas.microsoft.com/office/drawing/2014/main" id="{05790AF5-1020-412A-8064-8967387235A1}"/>
              </a:ext>
            </a:extLst>
          </p:cNvPr>
          <p:cNvPicPr>
            <a:picLocks noChangeAspect="1"/>
          </p:cNvPicPr>
          <p:nvPr/>
        </p:nvPicPr>
        <p:blipFill>
          <a:blip r:embed="rId4"/>
          <a:stretch>
            <a:fillRect/>
          </a:stretch>
        </p:blipFill>
        <p:spPr>
          <a:xfrm>
            <a:off x="1807458" y="2842431"/>
            <a:ext cx="2597274" cy="2944170"/>
          </a:xfrm>
          <a:prstGeom prst="rect">
            <a:avLst/>
          </a:prstGeom>
        </p:spPr>
      </p:pic>
      <p:sp>
        <p:nvSpPr>
          <p:cNvPr id="9" name="TextBox 8">
            <a:extLst>
              <a:ext uri="{FF2B5EF4-FFF2-40B4-BE49-F238E27FC236}">
                <a16:creationId xmlns:a16="http://schemas.microsoft.com/office/drawing/2014/main" id="{DB60D37E-4E6B-47F1-88D5-161769226C21}"/>
              </a:ext>
            </a:extLst>
          </p:cNvPr>
          <p:cNvSpPr txBox="1"/>
          <p:nvPr/>
        </p:nvSpPr>
        <p:spPr>
          <a:xfrm>
            <a:off x="5229922" y="2977376"/>
            <a:ext cx="4047893" cy="1200329"/>
          </a:xfrm>
          <a:prstGeom prst="rect">
            <a:avLst/>
          </a:prstGeom>
          <a:noFill/>
        </p:spPr>
        <p:txBody>
          <a:bodyPr wrap="square" rtlCol="0">
            <a:spAutoFit/>
          </a:bodyPr>
          <a:lstStyle/>
          <a:p>
            <a:r>
              <a:rPr lang="en-US" spc="-25" dirty="0">
                <a:solidFill>
                  <a:srgbClr val="404040"/>
                </a:solidFill>
                <a:latin typeface="Abadi" panose="020B0604020104020204" pitchFamily="34" charset="0"/>
                <a:cs typeface="Carlito"/>
              </a:rPr>
              <a:t>This query returns every possible landing outcome within the specified dates.</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6231" y="5062937"/>
            <a:ext cx="9745589" cy="1291892"/>
          </a:xfrm>
          <a:prstGeom prst="rect">
            <a:avLst/>
          </a:prstGeom>
        </p:spPr>
        <p:txBody>
          <a:bodyPr lIns="91440" tIns="45720" rIns="91440" bIns="45720" anchor="t">
            <a:normAutofit/>
          </a:bodyPr>
          <a:lstStyle/>
          <a:p>
            <a:pPr marL="0" indent="0">
              <a:buNone/>
            </a:pPr>
            <a:r>
              <a:rPr lang="en-US" dirty="0">
                <a:latin typeface="Abadi" panose="020B0604020104020204" pitchFamily="34" charset="0"/>
              </a:rPr>
              <a:t>As you can see the launch sites are very close and are on the coast.</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sp>
        <p:nvSpPr>
          <p:cNvPr id="6" name="object 4">
            <a:extLst>
              <a:ext uri="{FF2B5EF4-FFF2-40B4-BE49-F238E27FC236}">
                <a16:creationId xmlns:a16="http://schemas.microsoft.com/office/drawing/2014/main" id="{76DFBDBC-30B5-4EA0-ACEC-3FFAD8E3EE5F}"/>
              </a:ext>
            </a:extLst>
          </p:cNvPr>
          <p:cNvSpPr/>
          <p:nvPr/>
        </p:nvSpPr>
        <p:spPr>
          <a:xfrm>
            <a:off x="1006231" y="1443117"/>
            <a:ext cx="10279380" cy="3614928"/>
          </a:xfrm>
          <a:prstGeom prst="rect">
            <a:avLst/>
          </a:prstGeom>
          <a:blipFill>
            <a:blip r:embed="rId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markers</a:t>
            </a:r>
          </a:p>
        </p:txBody>
      </p:sp>
      <p:sp>
        <p:nvSpPr>
          <p:cNvPr id="6" name="object 4">
            <a:extLst>
              <a:ext uri="{FF2B5EF4-FFF2-40B4-BE49-F238E27FC236}">
                <a16:creationId xmlns:a16="http://schemas.microsoft.com/office/drawing/2014/main" id="{E7C1D3EB-07FE-4B01-8714-C5695D85106A}"/>
              </a:ext>
            </a:extLst>
          </p:cNvPr>
          <p:cNvSpPr/>
          <p:nvPr/>
        </p:nvSpPr>
        <p:spPr>
          <a:xfrm>
            <a:off x="1512700" y="1673352"/>
            <a:ext cx="5620512" cy="3511296"/>
          </a:xfrm>
          <a:prstGeom prst="rect">
            <a:avLst/>
          </a:prstGeom>
          <a:blipFill>
            <a:blip r:embed="rId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 name="TextBox 1">
            <a:extLst>
              <a:ext uri="{FF2B5EF4-FFF2-40B4-BE49-F238E27FC236}">
                <a16:creationId xmlns:a16="http://schemas.microsoft.com/office/drawing/2014/main" id="{16872B94-F266-41A4-970D-331894392567}"/>
              </a:ext>
            </a:extLst>
          </p:cNvPr>
          <p:cNvSpPr txBox="1"/>
          <p:nvPr/>
        </p:nvSpPr>
        <p:spPr>
          <a:xfrm>
            <a:off x="1512700" y="5374888"/>
            <a:ext cx="7464032" cy="646331"/>
          </a:xfrm>
          <a:prstGeom prst="rect">
            <a:avLst/>
          </a:prstGeom>
          <a:noFill/>
        </p:spPr>
        <p:txBody>
          <a:bodyPr wrap="square" rtlCol="0">
            <a:spAutoFit/>
          </a:bodyPr>
          <a:lstStyle/>
          <a:p>
            <a:r>
              <a:rPr lang="en-US" dirty="0"/>
              <a:t>Launches have been grouped into clusters, the green icons stand for successful launches and red for failure.</a:t>
            </a:r>
            <a:endParaRPr lang="en-GB" dirty="0"/>
          </a:p>
        </p:txBody>
      </p:sp>
    </p:spTree>
    <p:extLst>
      <p:ext uri="{BB962C8B-B14F-4D97-AF65-F5344CB8AC3E}">
        <p14:creationId xmlns:p14="http://schemas.microsoft.com/office/powerpoint/2010/main" val="239597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643467" y="288280"/>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chemeClr val="tx1"/>
                </a:solidFill>
                <a:latin typeface="+mj-lt"/>
                <a:ea typeface="+mj-ea"/>
                <a:cs typeface="+mj-cs"/>
              </a:rPr>
              <a:t>Key Location Distance</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marL="0" indent="0">
              <a:spcBef>
                <a:spcPts val="1400"/>
              </a:spcBef>
              <a:buNone/>
            </a:pPr>
            <a:endParaRPr lang="en-US" sz="2000" dirty="0"/>
          </a:p>
          <a:p>
            <a:pPr>
              <a:spcBef>
                <a:spcPts val="1400"/>
              </a:spcBef>
            </a:pPr>
            <a:r>
              <a:rPr lang="en-US" sz="2000" dirty="0"/>
              <a:t>We can see that the launch site is very close the water, incase something goes wrong with the launch. We can also see that the launch site is considerable distance from any densely populated area.</a:t>
            </a:r>
          </a:p>
          <a:p>
            <a:pPr>
              <a:spcBef>
                <a:spcPts val="1400"/>
              </a:spcBef>
            </a:pPr>
            <a:r>
              <a:rPr lang="en-US" sz="2000" dirty="0"/>
              <a:t>The blue line represents the distance from launch area to any location of choice</a:t>
            </a:r>
          </a:p>
          <a:p>
            <a:pPr>
              <a:spcBef>
                <a:spcPts val="1400"/>
              </a:spcBef>
            </a:pPr>
            <a:endParaRPr lang="en-US" sz="2000" dirty="0"/>
          </a:p>
        </p:txBody>
      </p:sp>
      <p:grpSp>
        <p:nvGrpSpPr>
          <p:cNvPr id="15" name="Group 1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6" name="Isosceles Triangle 1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5051D826-0B8A-4F42-A316-08AE167B9201}"/>
              </a:ext>
            </a:extLst>
          </p:cNvPr>
          <p:cNvPicPr>
            <a:picLocks noChangeAspect="1"/>
          </p:cNvPicPr>
          <p:nvPr/>
        </p:nvPicPr>
        <p:blipFill>
          <a:blip r:embed="rId2"/>
          <a:stretch>
            <a:fillRect/>
          </a:stretch>
        </p:blipFill>
        <p:spPr>
          <a:xfrm>
            <a:off x="5611441" y="597828"/>
            <a:ext cx="6253212" cy="3798825"/>
          </a:xfrm>
          <a:prstGeom prst="rect">
            <a:avLst/>
          </a:prstGeom>
        </p:spPr>
      </p:pic>
      <p:grpSp>
        <p:nvGrpSpPr>
          <p:cNvPr id="19" name="Group 1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0" name="Rectangle 1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35</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266272D1-888D-4691-B6D6-A24BB939E075}"/>
              </a:ext>
            </a:extLst>
          </p:cNvPr>
          <p:cNvPicPr>
            <a:picLocks noChangeAspect="1"/>
          </p:cNvPicPr>
          <p:nvPr/>
        </p:nvPicPr>
        <p:blipFill>
          <a:blip r:embed="rId3"/>
          <a:stretch>
            <a:fillRect/>
          </a:stretch>
        </p:blipFill>
        <p:spPr>
          <a:xfrm>
            <a:off x="5684837" y="4456898"/>
            <a:ext cx="5534454" cy="2227280"/>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Classification Accuracy</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1600" dirty="0">
                <a:latin typeface="Abadi" panose="020B0604020104020204" pitchFamily="34" charset="0"/>
              </a:rPr>
              <a:t>Logistic regression, SVM and KNN are the models that perform the best and, the decision tree is the model with the less accuracy.</a:t>
            </a:r>
          </a:p>
        </p:txBody>
      </p:sp>
      <p:sp>
        <p:nvSpPr>
          <p:cNvPr id="14" name="Rectangle 13">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hart, bar chart&#10;&#10;Description automatically generated">
            <a:extLst>
              <a:ext uri="{FF2B5EF4-FFF2-40B4-BE49-F238E27FC236}">
                <a16:creationId xmlns:a16="http://schemas.microsoft.com/office/drawing/2014/main" id="{F97994C5-C471-432B-B49A-ED3350401513}"/>
              </a:ext>
            </a:extLst>
          </p:cNvPr>
          <p:cNvPicPr>
            <a:picLocks noChangeAspect="1"/>
          </p:cNvPicPr>
          <p:nvPr/>
        </p:nvPicPr>
        <p:blipFill>
          <a:blip r:embed="rId2"/>
          <a:stretch>
            <a:fillRect/>
          </a:stretch>
        </p:blipFill>
        <p:spPr>
          <a:xfrm>
            <a:off x="5405862" y="1757012"/>
            <a:ext cx="6019331" cy="3340729"/>
          </a:xfrm>
          <a:prstGeom prst="rect">
            <a:avLst/>
          </a:prstGeom>
          <a:effectLst/>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37</a:t>
            </a:fld>
            <a:endParaRPr lang="en-US" sz="1200">
              <a:solidFill>
                <a:srgbClr val="303030"/>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779687" cy="3811588"/>
          </a:xfrm>
          <a:prstGeom prst="rect">
            <a:avLst/>
          </a:prstGeom>
        </p:spPr>
        <p:txBody>
          <a:bodyPr>
            <a:normAutofit fontScale="70000" lnSpcReduction="20000"/>
          </a:bodyPr>
          <a:lstStyle/>
          <a:p>
            <a:pPr marL="12700" marR="5080" algn="just">
              <a:lnSpc>
                <a:spcPct val="100000"/>
              </a:lnSpc>
              <a:spcBef>
                <a:spcPts val="100"/>
              </a:spcBef>
            </a:pPr>
            <a:r>
              <a:rPr lang="en-US" sz="2400" spc="-15" dirty="0">
                <a:latin typeface="Abadi" panose="020B0604020104020204" pitchFamily="34" charset="0"/>
                <a:cs typeface="Carlito"/>
              </a:rPr>
              <a:t>Correct predictions are  </a:t>
            </a:r>
            <a:r>
              <a:rPr lang="en-US" sz="2400" spc="-5" dirty="0">
                <a:latin typeface="Abadi" panose="020B0604020104020204" pitchFamily="34" charset="0"/>
                <a:cs typeface="Carlito"/>
              </a:rPr>
              <a:t>on </a:t>
            </a:r>
            <a:r>
              <a:rPr lang="en-US" sz="2400" dirty="0">
                <a:latin typeface="Abadi" panose="020B0604020104020204" pitchFamily="34" charset="0"/>
                <a:cs typeface="Carlito"/>
              </a:rPr>
              <a:t>a </a:t>
            </a:r>
            <a:r>
              <a:rPr lang="en-US" sz="2400" spc="-10" dirty="0">
                <a:latin typeface="Abadi" panose="020B0604020104020204" pitchFamily="34" charset="0"/>
                <a:cs typeface="Carlito"/>
              </a:rPr>
              <a:t>diagonal </a:t>
            </a:r>
            <a:r>
              <a:rPr lang="en-US" sz="2400" spc="-20" dirty="0">
                <a:latin typeface="Abadi" panose="020B0604020104020204" pitchFamily="34" charset="0"/>
                <a:cs typeface="Carlito"/>
              </a:rPr>
              <a:t>from </a:t>
            </a:r>
            <a:r>
              <a:rPr lang="en-US" sz="2400" spc="-15" dirty="0">
                <a:latin typeface="Abadi" panose="020B0604020104020204" pitchFamily="34" charset="0"/>
                <a:cs typeface="Carlito"/>
              </a:rPr>
              <a:t>top  </a:t>
            </a:r>
            <a:r>
              <a:rPr lang="en-US" sz="2400" spc="-5" dirty="0">
                <a:latin typeface="Abadi" panose="020B0604020104020204" pitchFamily="34" charset="0"/>
                <a:cs typeface="Carlito"/>
              </a:rPr>
              <a:t>left </a:t>
            </a:r>
            <a:r>
              <a:rPr lang="en-US" sz="2400" spc="-15" dirty="0">
                <a:latin typeface="Abadi" panose="020B0604020104020204" pitchFamily="34" charset="0"/>
                <a:cs typeface="Carlito"/>
              </a:rPr>
              <a:t>to </a:t>
            </a:r>
            <a:r>
              <a:rPr lang="en-US" sz="2400" spc="-20" dirty="0">
                <a:latin typeface="Abadi" panose="020B0604020104020204" pitchFamily="34" charset="0"/>
                <a:cs typeface="Carlito"/>
              </a:rPr>
              <a:t>bottom</a:t>
            </a:r>
            <a:r>
              <a:rPr lang="en-US" sz="2400" spc="-80" dirty="0">
                <a:latin typeface="Abadi" panose="020B0604020104020204" pitchFamily="34" charset="0"/>
                <a:cs typeface="Carlito"/>
              </a:rPr>
              <a:t> </a:t>
            </a:r>
            <a:r>
              <a:rPr lang="en-US" sz="2400" spc="-5" dirty="0">
                <a:latin typeface="Abadi" panose="020B0604020104020204" pitchFamily="34" charset="0"/>
                <a:cs typeface="Carlito"/>
              </a:rPr>
              <a:t>right.</a:t>
            </a:r>
          </a:p>
          <a:p>
            <a:pPr marL="12700" marR="5080" algn="just">
              <a:lnSpc>
                <a:spcPct val="100000"/>
              </a:lnSpc>
              <a:spcBef>
                <a:spcPts val="100"/>
              </a:spcBef>
            </a:pPr>
            <a:endParaRPr lang="en-US" sz="2400" spc="-5" dirty="0">
              <a:latin typeface="Abadi" panose="020B0604020104020204" pitchFamily="34" charset="0"/>
              <a:cs typeface="Carlito"/>
            </a:endParaRPr>
          </a:p>
          <a:p>
            <a:pPr marL="12700" marR="158750">
              <a:lnSpc>
                <a:spcPct val="112500"/>
              </a:lnSpc>
              <a:spcBef>
                <a:spcPts val="100"/>
              </a:spcBef>
            </a:pPr>
            <a:r>
              <a:rPr lang="en-US" sz="2400" spc="-5" dirty="0">
                <a:latin typeface="Abadi" panose="020B0604020104020204" pitchFamily="34" charset="0"/>
                <a:cs typeface="Carlito"/>
              </a:rPr>
              <a:t>Since 3 of our</a:t>
            </a:r>
            <a:r>
              <a:rPr lang="en-US" sz="2400" dirty="0">
                <a:latin typeface="Abadi" panose="020B0604020104020204" pitchFamily="34" charset="0"/>
                <a:cs typeface="Carlito"/>
              </a:rPr>
              <a:t> </a:t>
            </a:r>
            <a:r>
              <a:rPr lang="en-US" sz="2400" spc="-5" dirty="0">
                <a:latin typeface="Abadi" panose="020B0604020104020204" pitchFamily="34" charset="0"/>
                <a:cs typeface="Carlito"/>
              </a:rPr>
              <a:t>models </a:t>
            </a:r>
            <a:r>
              <a:rPr lang="en-US" sz="2400" spc="-25" dirty="0">
                <a:latin typeface="Abadi" panose="020B0604020104020204" pitchFamily="34" charset="0"/>
                <a:cs typeface="Carlito"/>
              </a:rPr>
              <a:t>performed </a:t>
            </a:r>
            <a:r>
              <a:rPr lang="en-US" sz="2400" spc="-5" dirty="0">
                <a:latin typeface="Abadi" panose="020B0604020104020204" pitchFamily="34" charset="0"/>
                <a:cs typeface="Carlito"/>
              </a:rPr>
              <a:t>the </a:t>
            </a:r>
            <a:r>
              <a:rPr lang="en-US" sz="2400" spc="-10" dirty="0">
                <a:latin typeface="Abadi" panose="020B0604020104020204" pitchFamily="34" charset="0"/>
                <a:cs typeface="Carlito"/>
              </a:rPr>
              <a:t>same </a:t>
            </a:r>
            <a:r>
              <a:rPr lang="en-US" sz="2400" spc="-25" dirty="0">
                <a:latin typeface="Abadi" panose="020B0604020104020204" pitchFamily="34" charset="0"/>
                <a:cs typeface="Carlito"/>
              </a:rPr>
              <a:t>for </a:t>
            </a:r>
            <a:r>
              <a:rPr lang="en-US" sz="2400" spc="-5" dirty="0">
                <a:latin typeface="Abadi" panose="020B0604020104020204" pitchFamily="34" charset="0"/>
                <a:cs typeface="Carlito"/>
              </a:rPr>
              <a:t>the </a:t>
            </a:r>
            <a:r>
              <a:rPr lang="en-US" sz="2400" spc="-20" dirty="0">
                <a:latin typeface="Abadi" panose="020B0604020104020204" pitchFamily="34" charset="0"/>
                <a:cs typeface="Carlito"/>
              </a:rPr>
              <a:t>test set, </a:t>
            </a:r>
            <a:r>
              <a:rPr lang="en-US" sz="2400" spc="-5" dirty="0">
                <a:latin typeface="Abadi" panose="020B0604020104020204" pitchFamily="34" charset="0"/>
                <a:cs typeface="Carlito"/>
              </a:rPr>
              <a:t>the </a:t>
            </a:r>
            <a:r>
              <a:rPr lang="en-US" sz="2400" spc="-20" dirty="0">
                <a:latin typeface="Abadi" panose="020B0604020104020204" pitchFamily="34" charset="0"/>
                <a:cs typeface="Carlito"/>
              </a:rPr>
              <a:t>confusion </a:t>
            </a:r>
            <a:r>
              <a:rPr lang="en-US" sz="2400" spc="-10" dirty="0">
                <a:latin typeface="Abadi" panose="020B0604020104020204" pitchFamily="34" charset="0"/>
                <a:cs typeface="Carlito"/>
              </a:rPr>
              <a:t>matrix is </a:t>
            </a:r>
            <a:r>
              <a:rPr lang="en-US" sz="2400" spc="-5" dirty="0">
                <a:latin typeface="Abadi" panose="020B0604020104020204" pitchFamily="34" charset="0"/>
                <a:cs typeface="Carlito"/>
              </a:rPr>
              <a:t>the </a:t>
            </a:r>
            <a:r>
              <a:rPr lang="en-US" sz="2400" spc="-10" dirty="0">
                <a:latin typeface="Abadi" panose="020B0604020104020204" pitchFamily="34" charset="0"/>
                <a:cs typeface="Carlito"/>
              </a:rPr>
              <a:t>same </a:t>
            </a:r>
            <a:r>
              <a:rPr lang="en-US" sz="2400" spc="-20" dirty="0">
                <a:latin typeface="Abadi" panose="020B0604020104020204" pitchFamily="34" charset="0"/>
                <a:cs typeface="Carlito"/>
              </a:rPr>
              <a:t>across </a:t>
            </a:r>
            <a:r>
              <a:rPr lang="en-US" sz="2400" dirty="0">
                <a:latin typeface="Abadi" panose="020B0604020104020204" pitchFamily="34" charset="0"/>
                <a:cs typeface="Carlito"/>
              </a:rPr>
              <a:t> </a:t>
            </a:r>
            <a:r>
              <a:rPr lang="en-US" sz="2400" spc="-5" dirty="0">
                <a:latin typeface="Abadi" panose="020B0604020104020204" pitchFamily="34" charset="0"/>
                <a:cs typeface="Carlito"/>
              </a:rPr>
              <a:t>models.  The </a:t>
            </a:r>
            <a:r>
              <a:rPr lang="en-US" sz="2400" spc="-15" dirty="0">
                <a:latin typeface="Abadi" panose="020B0604020104020204" pitchFamily="34" charset="0"/>
                <a:cs typeface="Carlito"/>
              </a:rPr>
              <a:t>models </a:t>
            </a:r>
            <a:r>
              <a:rPr lang="en-US" sz="2400" spc="-20" dirty="0">
                <a:latin typeface="Abadi" panose="020B0604020104020204" pitchFamily="34" charset="0"/>
                <a:cs typeface="Carlito"/>
              </a:rPr>
              <a:t>predicted </a:t>
            </a:r>
            <a:r>
              <a:rPr lang="en-US" sz="2400" spc="-5" dirty="0">
                <a:latin typeface="Abadi" panose="020B0604020104020204" pitchFamily="34" charset="0"/>
                <a:cs typeface="Carlito"/>
              </a:rPr>
              <a:t>12 </a:t>
            </a:r>
            <a:r>
              <a:rPr lang="en-US" sz="2400" spc="-20" dirty="0">
                <a:latin typeface="Abadi" panose="020B0604020104020204" pitchFamily="34" charset="0"/>
                <a:cs typeface="Carlito"/>
              </a:rPr>
              <a:t>successful </a:t>
            </a:r>
            <a:r>
              <a:rPr lang="en-US" sz="2400" spc="-10" dirty="0">
                <a:latin typeface="Abadi" panose="020B0604020104020204" pitchFamily="34" charset="0"/>
                <a:cs typeface="Carlito"/>
              </a:rPr>
              <a:t>landings correctly </a:t>
            </a:r>
            <a:endParaRPr lang="en-US" sz="2400" dirty="0">
              <a:latin typeface="Abadi" panose="020B0604020104020204" pitchFamily="34" charset="0"/>
              <a:cs typeface="Carlito"/>
            </a:endParaRPr>
          </a:p>
          <a:p>
            <a:pPr marL="12700">
              <a:lnSpc>
                <a:spcPct val="100000"/>
              </a:lnSpc>
              <a:spcBef>
                <a:spcPts val="405"/>
              </a:spcBef>
            </a:pPr>
            <a:r>
              <a:rPr lang="en-US" sz="2400" spc="-5" dirty="0">
                <a:latin typeface="Abadi" panose="020B0604020104020204" pitchFamily="34" charset="0"/>
                <a:cs typeface="Carlito"/>
              </a:rPr>
              <a:t>The </a:t>
            </a:r>
            <a:r>
              <a:rPr lang="en-US" sz="2400" spc="-15" dirty="0">
                <a:latin typeface="Abadi" panose="020B0604020104020204" pitchFamily="34" charset="0"/>
                <a:cs typeface="Carlito"/>
              </a:rPr>
              <a:t>models </a:t>
            </a:r>
            <a:r>
              <a:rPr lang="en-US" sz="2400" spc="-20" dirty="0">
                <a:latin typeface="Abadi" panose="020B0604020104020204" pitchFamily="34" charset="0"/>
                <a:cs typeface="Carlito"/>
              </a:rPr>
              <a:t>predicted </a:t>
            </a:r>
            <a:r>
              <a:rPr lang="en-US" sz="2400" spc="-5" dirty="0">
                <a:latin typeface="Abadi" panose="020B0604020104020204" pitchFamily="34" charset="0"/>
                <a:cs typeface="Carlito"/>
              </a:rPr>
              <a:t>3 </a:t>
            </a:r>
            <a:r>
              <a:rPr lang="en-US" sz="2400" spc="-20" dirty="0">
                <a:latin typeface="Abadi" panose="020B0604020104020204" pitchFamily="34" charset="0"/>
                <a:cs typeface="Carlito"/>
              </a:rPr>
              <a:t>unsuccessful </a:t>
            </a:r>
            <a:r>
              <a:rPr lang="en-US" sz="2400" spc="-10" dirty="0">
                <a:latin typeface="Abadi" panose="020B0604020104020204" pitchFamily="34" charset="0"/>
                <a:cs typeface="Carlito"/>
              </a:rPr>
              <a:t>landings </a:t>
            </a:r>
            <a:r>
              <a:rPr lang="en-US" sz="2400" spc="-5" dirty="0">
                <a:latin typeface="Abadi" panose="020B0604020104020204" pitchFamily="34" charset="0"/>
                <a:cs typeface="Carlito"/>
              </a:rPr>
              <a:t>correctly</a:t>
            </a:r>
            <a:r>
              <a:rPr lang="en-US" sz="2400" spc="-10" dirty="0">
                <a:latin typeface="Abadi" panose="020B0604020104020204" pitchFamily="34" charset="0"/>
                <a:cs typeface="Carlito"/>
              </a:rPr>
              <a:t>.</a:t>
            </a:r>
            <a:endParaRPr lang="en-US" sz="2400" dirty="0">
              <a:latin typeface="Abadi" panose="020B0604020104020204" pitchFamily="34" charset="0"/>
              <a:cs typeface="Carlito"/>
            </a:endParaRPr>
          </a:p>
          <a:p>
            <a:pPr marL="12700" marR="5080">
              <a:lnSpc>
                <a:spcPts val="2330"/>
              </a:lnSpc>
              <a:spcBef>
                <a:spcPts val="135"/>
              </a:spcBef>
            </a:pPr>
            <a:r>
              <a:rPr lang="en-US" sz="2400" spc="-5" dirty="0">
                <a:latin typeface="Abadi" panose="020B0604020104020204" pitchFamily="34" charset="0"/>
                <a:cs typeface="Carlito"/>
              </a:rPr>
              <a:t>The </a:t>
            </a:r>
            <a:r>
              <a:rPr lang="en-US" sz="2400" spc="-15" dirty="0">
                <a:latin typeface="Abadi" panose="020B0604020104020204" pitchFamily="34" charset="0"/>
                <a:cs typeface="Carlito"/>
              </a:rPr>
              <a:t>models </a:t>
            </a:r>
            <a:r>
              <a:rPr lang="en-US" sz="2400" spc="-20" dirty="0">
                <a:latin typeface="Abadi" panose="020B0604020104020204" pitchFamily="34" charset="0"/>
                <a:cs typeface="Carlito"/>
              </a:rPr>
              <a:t>predicted </a:t>
            </a:r>
            <a:r>
              <a:rPr lang="en-US" sz="2400" spc="-5" dirty="0">
                <a:latin typeface="Abadi" panose="020B0604020104020204" pitchFamily="34" charset="0"/>
                <a:cs typeface="Carlito"/>
              </a:rPr>
              <a:t>3 </a:t>
            </a:r>
            <a:r>
              <a:rPr lang="en-US" sz="2400" spc="-20" dirty="0">
                <a:latin typeface="Abadi" panose="020B0604020104020204" pitchFamily="34" charset="0"/>
                <a:cs typeface="Carlito"/>
              </a:rPr>
              <a:t>successful </a:t>
            </a:r>
            <a:r>
              <a:rPr lang="en-US" sz="2400" spc="-10" dirty="0">
                <a:latin typeface="Abadi" panose="020B0604020104020204" pitchFamily="34" charset="0"/>
                <a:cs typeface="Carlito"/>
              </a:rPr>
              <a:t>landings </a:t>
            </a:r>
            <a:r>
              <a:rPr lang="en-US" sz="2400" spc="-5" dirty="0">
                <a:latin typeface="Abadi" panose="020B0604020104020204" pitchFamily="34" charset="0"/>
                <a:cs typeface="Carlito"/>
              </a:rPr>
              <a:t>when this didn’t really occur</a:t>
            </a:r>
            <a:r>
              <a:rPr lang="en-US" sz="2400" spc="-20" dirty="0">
                <a:latin typeface="Abadi" panose="020B0604020104020204" pitchFamily="34" charset="0"/>
                <a:cs typeface="Carlito"/>
              </a:rPr>
              <a:t>(false positives).  </a:t>
            </a:r>
            <a:r>
              <a:rPr lang="en-US" sz="2400" spc="-15" dirty="0">
                <a:latin typeface="Abadi" panose="020B0604020104020204" pitchFamily="34" charset="0"/>
                <a:cs typeface="Carlito"/>
              </a:rPr>
              <a:t>Our </a:t>
            </a:r>
            <a:r>
              <a:rPr lang="en-US" sz="2400" spc="-5" dirty="0">
                <a:latin typeface="Abadi" panose="020B0604020104020204" pitchFamily="34" charset="0"/>
                <a:cs typeface="Carlito"/>
              </a:rPr>
              <a:t>models </a:t>
            </a:r>
            <a:r>
              <a:rPr lang="en-US" sz="2400" spc="-20" dirty="0">
                <a:latin typeface="Abadi" panose="020B0604020104020204" pitchFamily="34" charset="0"/>
                <a:cs typeface="Carlito"/>
              </a:rPr>
              <a:t>over predict successful</a:t>
            </a:r>
            <a:r>
              <a:rPr lang="en-US" sz="2400" spc="130" dirty="0">
                <a:latin typeface="Abadi" panose="020B0604020104020204" pitchFamily="34" charset="0"/>
                <a:cs typeface="Carlito"/>
              </a:rPr>
              <a:t> </a:t>
            </a:r>
            <a:r>
              <a:rPr lang="en-US" sz="2400" spc="-10" dirty="0">
                <a:latin typeface="Abadi" panose="020B0604020104020204" pitchFamily="34" charset="0"/>
                <a:cs typeface="Carlito"/>
              </a:rPr>
              <a:t>landings.</a:t>
            </a:r>
            <a:endParaRPr lang="en-US" sz="2400" dirty="0">
              <a:latin typeface="Abadi" panose="020B0604020104020204" pitchFamily="34" charset="0"/>
              <a:cs typeface="Carlito"/>
            </a:endParaRPr>
          </a:p>
          <a:p>
            <a:pPr marL="12700" marR="5080" algn="just">
              <a:lnSpc>
                <a:spcPct val="100000"/>
              </a:lnSpc>
              <a:spcBef>
                <a:spcPts val="100"/>
              </a:spcBef>
            </a:pPr>
            <a:endParaRPr lang="en-US" sz="2400" dirty="0">
              <a:latin typeface="Abadi" panose="020B0604020104020204" pitchFamily="34" charset="0"/>
              <a:cs typeface="Carlito"/>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91035DC8-A9B4-4804-A4A1-DF6108928613}"/>
              </a:ext>
            </a:extLst>
          </p:cNvPr>
          <p:cNvPicPr>
            <a:picLocks noChangeAspect="1"/>
          </p:cNvPicPr>
          <p:nvPr/>
        </p:nvPicPr>
        <p:blipFill>
          <a:blip r:embed="rId3"/>
          <a:stretch>
            <a:fillRect/>
          </a:stretch>
        </p:blipFill>
        <p:spPr>
          <a:xfrm>
            <a:off x="5058301" y="1525861"/>
            <a:ext cx="5189670" cy="425232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176877" cy="4351338"/>
          </a:xfrm>
          <a:prstGeom prst="rect">
            <a:avLst/>
          </a:prstGeom>
        </p:spPr>
        <p:txBody>
          <a:bodyPr>
            <a:normAutofit lnSpcReduction="10000"/>
          </a:bodyPr>
          <a:lstStyle/>
          <a:p>
            <a:pPr marL="195580" indent="-183515">
              <a:lnSpc>
                <a:spcPct val="100000"/>
              </a:lnSpc>
              <a:spcBef>
                <a:spcPts val="490"/>
              </a:spcBef>
              <a:buClr>
                <a:srgbClr val="E28312"/>
              </a:buClr>
              <a:buChar char="◦"/>
              <a:tabLst>
                <a:tab pos="196215" algn="l"/>
              </a:tabLst>
            </a:pPr>
            <a:r>
              <a:rPr lang="en-US" sz="2400" dirty="0">
                <a:solidFill>
                  <a:srgbClr val="404040"/>
                </a:solidFill>
                <a:latin typeface="Abadi" panose="020B0604020104020204" pitchFamily="34" charset="0"/>
                <a:cs typeface="Carlito"/>
              </a:rPr>
              <a:t>Our </a:t>
            </a:r>
            <a:r>
              <a:rPr lang="en-US" sz="2400" spc="-5" dirty="0">
                <a:solidFill>
                  <a:srgbClr val="404040"/>
                </a:solidFill>
                <a:latin typeface="Abadi" panose="020B0604020104020204" pitchFamily="34" charset="0"/>
                <a:cs typeface="Carlito"/>
              </a:rPr>
              <a:t>task was </a:t>
            </a:r>
            <a:r>
              <a:rPr lang="en-US" sz="2400" spc="-20" dirty="0">
                <a:solidFill>
                  <a:srgbClr val="404040"/>
                </a:solidFill>
                <a:latin typeface="Abadi" panose="020B0604020104020204" pitchFamily="34" charset="0"/>
                <a:cs typeface="Carlito"/>
              </a:rPr>
              <a:t>to develop </a:t>
            </a:r>
            <a:r>
              <a:rPr lang="en-US" sz="2400" dirty="0">
                <a:solidFill>
                  <a:srgbClr val="404040"/>
                </a:solidFill>
                <a:latin typeface="Abadi" panose="020B0604020104020204" pitchFamily="34" charset="0"/>
                <a:cs typeface="Carlito"/>
              </a:rPr>
              <a:t>a machine learning model </a:t>
            </a:r>
            <a:r>
              <a:rPr lang="en-US" sz="2400" spc="-25" dirty="0">
                <a:solidFill>
                  <a:srgbClr val="404040"/>
                </a:solidFill>
                <a:latin typeface="Abadi" panose="020B0604020104020204" pitchFamily="34" charset="0"/>
                <a:cs typeface="Carlito"/>
              </a:rPr>
              <a:t>for </a:t>
            </a:r>
            <a:r>
              <a:rPr lang="en-US" sz="2400" dirty="0">
                <a:solidFill>
                  <a:srgbClr val="404040"/>
                </a:solidFill>
                <a:latin typeface="Abadi" panose="020B0604020104020204" pitchFamily="34" charset="0"/>
                <a:cs typeface="Carlito"/>
              </a:rPr>
              <a:t>Space Y who </a:t>
            </a:r>
            <a:r>
              <a:rPr lang="en-US" sz="2400" spc="-20" dirty="0">
                <a:solidFill>
                  <a:srgbClr val="404040"/>
                </a:solidFill>
                <a:latin typeface="Abadi" panose="020B0604020104020204" pitchFamily="34" charset="0"/>
                <a:cs typeface="Carlito"/>
              </a:rPr>
              <a:t>wants to </a:t>
            </a:r>
            <a:r>
              <a:rPr lang="en-US" sz="2400" spc="-5" dirty="0">
                <a:solidFill>
                  <a:srgbClr val="404040"/>
                </a:solidFill>
                <a:latin typeface="Abadi" panose="020B0604020104020204" pitchFamily="34" charset="0"/>
                <a:cs typeface="Carlito"/>
              </a:rPr>
              <a:t>bid </a:t>
            </a:r>
            <a:r>
              <a:rPr lang="en-US" sz="2400" spc="-20">
                <a:solidFill>
                  <a:srgbClr val="404040"/>
                </a:solidFill>
                <a:latin typeface="Abadi" panose="020B0604020104020204" pitchFamily="34" charset="0"/>
                <a:cs typeface="Carlito"/>
              </a:rPr>
              <a:t>against</a:t>
            </a:r>
            <a:r>
              <a:rPr lang="en-US" sz="2400" spc="-70">
                <a:solidFill>
                  <a:srgbClr val="404040"/>
                </a:solidFill>
                <a:latin typeface="Abadi" panose="020B0604020104020204" pitchFamily="34" charset="0"/>
                <a:cs typeface="Carlito"/>
              </a:rPr>
              <a:t> </a:t>
            </a:r>
            <a:r>
              <a:rPr lang="en-US" sz="2400">
                <a:solidFill>
                  <a:srgbClr val="404040"/>
                </a:solidFill>
                <a:latin typeface="Abadi" panose="020B0604020104020204" pitchFamily="34" charset="0"/>
                <a:cs typeface="Carlito"/>
              </a:rPr>
              <a:t>SpaceX</a:t>
            </a:r>
          </a:p>
          <a:p>
            <a:pPr marL="195580" indent="-183515">
              <a:lnSpc>
                <a:spcPct val="100000"/>
              </a:lnSpc>
              <a:spcBef>
                <a:spcPts val="490"/>
              </a:spcBef>
              <a:buClr>
                <a:srgbClr val="E28312"/>
              </a:buClr>
              <a:buChar char="◦"/>
              <a:tabLst>
                <a:tab pos="196215" algn="l"/>
              </a:tabLst>
            </a:pPr>
            <a:r>
              <a:rPr lang="en-US" sz="2400" spc="-5">
                <a:solidFill>
                  <a:srgbClr val="404040"/>
                </a:solidFill>
                <a:latin typeface="Abadi" panose="020B0604020104020204" pitchFamily="34" charset="0"/>
                <a:cs typeface="Carlito"/>
              </a:rPr>
              <a:t>Used </a:t>
            </a:r>
            <a:r>
              <a:rPr lang="en-US" sz="2400" spc="-25" dirty="0">
                <a:solidFill>
                  <a:srgbClr val="404040"/>
                </a:solidFill>
                <a:latin typeface="Abadi" panose="020B0604020104020204" pitchFamily="34" charset="0"/>
                <a:cs typeface="Carlito"/>
              </a:rPr>
              <a:t>data </a:t>
            </a:r>
            <a:r>
              <a:rPr lang="en-US" sz="2400" spc="-20" dirty="0">
                <a:solidFill>
                  <a:srgbClr val="404040"/>
                </a:solidFill>
                <a:latin typeface="Abadi" panose="020B0604020104020204" pitchFamily="34" charset="0"/>
                <a:cs typeface="Carlito"/>
              </a:rPr>
              <a:t>from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public </a:t>
            </a:r>
            <a:r>
              <a:rPr lang="en-US" sz="2400" dirty="0">
                <a:solidFill>
                  <a:srgbClr val="404040"/>
                </a:solidFill>
                <a:latin typeface="Abadi" panose="020B0604020104020204" pitchFamily="34" charset="0"/>
                <a:cs typeface="Carlito"/>
              </a:rPr>
              <a:t>SpaceX API and </a:t>
            </a:r>
            <a:r>
              <a:rPr lang="en-US" sz="2400" spc="-5" dirty="0">
                <a:solidFill>
                  <a:srgbClr val="404040"/>
                </a:solidFill>
                <a:latin typeface="Abadi" panose="020B0604020104020204" pitchFamily="34" charset="0"/>
                <a:cs typeface="Carlito"/>
              </a:rPr>
              <a:t>web scraping </a:t>
            </a:r>
            <a:r>
              <a:rPr lang="en-US" sz="2400" dirty="0">
                <a:solidFill>
                  <a:srgbClr val="404040"/>
                </a:solidFill>
                <a:latin typeface="Abadi" panose="020B0604020104020204" pitchFamily="34" charset="0"/>
                <a:cs typeface="Carlito"/>
              </a:rPr>
              <a:t>SpaceX Wikipedia</a:t>
            </a:r>
            <a:r>
              <a:rPr lang="en-US" sz="2400" spc="-19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page</a:t>
            </a:r>
            <a:endParaRPr lang="en-US" sz="2400" dirty="0">
              <a:latin typeface="Abadi" panose="020B0604020104020204" pitchFamily="34" charset="0"/>
              <a:cs typeface="Carlito"/>
            </a:endParaRPr>
          </a:p>
          <a:p>
            <a:pPr marL="195580" indent="-183515">
              <a:lnSpc>
                <a:spcPct val="100000"/>
              </a:lnSpc>
              <a:spcBef>
                <a:spcPts val="400"/>
              </a:spcBef>
              <a:buClr>
                <a:srgbClr val="E28312"/>
              </a:buClr>
              <a:buChar char="◦"/>
              <a:tabLst>
                <a:tab pos="196215" algn="l"/>
              </a:tabLst>
            </a:pPr>
            <a:r>
              <a:rPr lang="en-US" sz="2400" spc="-25" dirty="0">
                <a:solidFill>
                  <a:srgbClr val="404040"/>
                </a:solidFill>
                <a:latin typeface="Abadi" panose="020B0604020104020204" pitchFamily="34" charset="0"/>
                <a:cs typeface="Carlito"/>
              </a:rPr>
              <a:t>Created data </a:t>
            </a:r>
            <a:r>
              <a:rPr lang="en-US" sz="2400" spc="-5" dirty="0">
                <a:solidFill>
                  <a:srgbClr val="404040"/>
                </a:solidFill>
                <a:latin typeface="Abadi" panose="020B0604020104020204" pitchFamily="34" charset="0"/>
                <a:cs typeface="Carlito"/>
              </a:rPr>
              <a:t>labels </a:t>
            </a:r>
            <a:r>
              <a:rPr lang="en-US" sz="2400" dirty="0">
                <a:solidFill>
                  <a:srgbClr val="404040"/>
                </a:solidFill>
                <a:latin typeface="Abadi" panose="020B0604020104020204" pitchFamily="34" charset="0"/>
                <a:cs typeface="Carlito"/>
              </a:rPr>
              <a:t>and </a:t>
            </a:r>
            <a:r>
              <a:rPr lang="en-US" sz="2400" spc="-25" dirty="0">
                <a:solidFill>
                  <a:srgbClr val="404040"/>
                </a:solidFill>
                <a:latin typeface="Abadi" panose="020B0604020104020204" pitchFamily="34" charset="0"/>
                <a:cs typeface="Carlito"/>
              </a:rPr>
              <a:t>stored data into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DB2 SQL</a:t>
            </a:r>
            <a:r>
              <a:rPr lang="en-US" sz="2400" spc="-1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database</a:t>
            </a:r>
            <a:endParaRPr lang="en-US" sz="2400" dirty="0">
              <a:latin typeface="Abadi" panose="020B0604020104020204" pitchFamily="34" charset="0"/>
              <a:cs typeface="Carlito"/>
            </a:endParaRPr>
          </a:p>
          <a:p>
            <a:pPr marL="195580" indent="-183515">
              <a:lnSpc>
                <a:spcPct val="100000"/>
              </a:lnSpc>
              <a:spcBef>
                <a:spcPts val="395"/>
              </a:spcBef>
              <a:buClr>
                <a:srgbClr val="E28312"/>
              </a:buClr>
              <a:buChar char="◦"/>
              <a:tabLst>
                <a:tab pos="196215" algn="l"/>
              </a:tabLst>
            </a:pPr>
            <a:r>
              <a:rPr lang="en-US" sz="2400" spc="-25" dirty="0">
                <a:solidFill>
                  <a:srgbClr val="404040"/>
                </a:solidFill>
                <a:latin typeface="Abadi" panose="020B0604020104020204" pitchFamily="34" charset="0"/>
                <a:cs typeface="Carlito"/>
              </a:rPr>
              <a:t>Created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dashboard </a:t>
            </a:r>
            <a:r>
              <a:rPr lang="en-US" sz="2400" spc="-25" dirty="0">
                <a:solidFill>
                  <a:srgbClr val="404040"/>
                </a:solidFill>
                <a:latin typeface="Abadi" panose="020B0604020104020204" pitchFamily="34" charset="0"/>
                <a:cs typeface="Carlito"/>
              </a:rPr>
              <a:t>for</a:t>
            </a:r>
            <a:r>
              <a:rPr lang="en-US" sz="2400" spc="-125" dirty="0">
                <a:solidFill>
                  <a:srgbClr val="404040"/>
                </a:solidFill>
                <a:latin typeface="Abadi" panose="020B0604020104020204" pitchFamily="34" charset="0"/>
                <a:cs typeface="Carlito"/>
              </a:rPr>
              <a:t> </a:t>
            </a:r>
            <a:r>
              <a:rPr lang="en-US" sz="2400" spc="-20" dirty="0">
                <a:solidFill>
                  <a:srgbClr val="404040"/>
                </a:solidFill>
                <a:latin typeface="Abadi" panose="020B0604020104020204" pitchFamily="34" charset="0"/>
                <a:cs typeface="Carlito"/>
              </a:rPr>
              <a:t>visualization</a:t>
            </a:r>
            <a:endParaRPr lang="en-US" sz="2400" dirty="0">
              <a:latin typeface="Abadi" panose="020B0604020104020204" pitchFamily="34" charset="0"/>
              <a:cs typeface="Carlito"/>
            </a:endParaRPr>
          </a:p>
          <a:p>
            <a:pPr marL="195580" indent="-183515">
              <a:lnSpc>
                <a:spcPct val="100000"/>
              </a:lnSpc>
              <a:spcBef>
                <a:spcPts val="405"/>
              </a:spcBef>
              <a:buClr>
                <a:srgbClr val="E28312"/>
              </a:buClr>
              <a:buChar char="◦"/>
              <a:tabLst>
                <a:tab pos="196215" algn="l"/>
              </a:tabLst>
            </a:pPr>
            <a:r>
              <a:rPr lang="en-US" sz="2400" spc="-50" dirty="0">
                <a:solidFill>
                  <a:srgbClr val="404040"/>
                </a:solidFill>
                <a:latin typeface="Abadi" panose="020B0604020104020204" pitchFamily="34" charset="0"/>
                <a:cs typeface="Carlito"/>
              </a:rPr>
              <a:t>We </a:t>
            </a:r>
            <a:r>
              <a:rPr lang="en-US" sz="2400" spc="-25" dirty="0">
                <a:solidFill>
                  <a:srgbClr val="404040"/>
                </a:solidFill>
                <a:latin typeface="Abadi" panose="020B0604020104020204" pitchFamily="34" charset="0"/>
                <a:cs typeface="Carlito"/>
              </a:rPr>
              <a:t>created </a:t>
            </a:r>
            <a:r>
              <a:rPr lang="en-US" sz="2400" dirty="0">
                <a:solidFill>
                  <a:srgbClr val="404040"/>
                </a:solidFill>
                <a:latin typeface="Abadi" panose="020B0604020104020204" pitchFamily="34" charset="0"/>
                <a:cs typeface="Carlito"/>
              </a:rPr>
              <a:t>a machine learning model </a:t>
            </a:r>
            <a:r>
              <a:rPr lang="en-US" sz="2400" spc="-5" dirty="0">
                <a:solidFill>
                  <a:srgbClr val="404040"/>
                </a:solidFill>
                <a:latin typeface="Abadi" panose="020B0604020104020204" pitchFamily="34" charset="0"/>
                <a:cs typeface="Carlito"/>
              </a:rPr>
              <a:t>with </a:t>
            </a:r>
            <a:r>
              <a:rPr lang="en-US" sz="2400" dirty="0">
                <a:solidFill>
                  <a:srgbClr val="404040"/>
                </a:solidFill>
                <a:latin typeface="Abadi" panose="020B0604020104020204" pitchFamily="34" charset="0"/>
                <a:cs typeface="Carlito"/>
              </a:rPr>
              <a:t>an </a:t>
            </a:r>
            <a:r>
              <a:rPr lang="en-US" sz="2400" spc="-5" dirty="0">
                <a:solidFill>
                  <a:srgbClr val="404040"/>
                </a:solidFill>
                <a:latin typeface="Abadi" panose="020B0604020104020204" pitchFamily="34" charset="0"/>
                <a:cs typeface="Carlito"/>
              </a:rPr>
              <a:t>accuracy of</a:t>
            </a:r>
            <a:r>
              <a:rPr lang="en-US" sz="2400" spc="-105" dirty="0">
                <a:solidFill>
                  <a:srgbClr val="404040"/>
                </a:solidFill>
                <a:latin typeface="Abadi" panose="020B0604020104020204" pitchFamily="34" charset="0"/>
                <a:cs typeface="Carlito"/>
              </a:rPr>
              <a:t> </a:t>
            </a:r>
            <a:r>
              <a:rPr lang="en-US" sz="2400" dirty="0">
                <a:solidFill>
                  <a:srgbClr val="404040"/>
                </a:solidFill>
                <a:latin typeface="Abadi" panose="020B0604020104020204" pitchFamily="34" charset="0"/>
                <a:cs typeface="Carlito"/>
              </a:rPr>
              <a:t>83%</a:t>
            </a:r>
            <a:endParaRPr lang="en-US" sz="2400" dirty="0">
              <a:latin typeface="Abadi" panose="020B0604020104020204" pitchFamily="34" charset="0"/>
              <a:cs typeface="Carlito"/>
            </a:endParaRPr>
          </a:p>
          <a:p>
            <a:pPr marL="195580" marR="276860" indent="-183515">
              <a:lnSpc>
                <a:spcPts val="2160"/>
              </a:lnSpc>
              <a:spcBef>
                <a:spcPts val="635"/>
              </a:spcBef>
              <a:buClr>
                <a:srgbClr val="E28312"/>
              </a:buClr>
              <a:buChar char="◦"/>
              <a:tabLst>
                <a:tab pos="196215" algn="l"/>
              </a:tabLst>
            </a:pPr>
            <a:r>
              <a:rPr lang="en-US" sz="2400" dirty="0" err="1">
                <a:solidFill>
                  <a:srgbClr val="404040"/>
                </a:solidFill>
                <a:latin typeface="Abadi" panose="020B0604020104020204" pitchFamily="34" charset="0"/>
                <a:cs typeface="Carlito"/>
              </a:rPr>
              <a:t>SpaceY</a:t>
            </a:r>
            <a:r>
              <a:rPr lang="en-US" sz="240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can use </a:t>
            </a:r>
            <a:r>
              <a:rPr lang="en-US" sz="2400" dirty="0">
                <a:solidFill>
                  <a:srgbClr val="404040"/>
                </a:solidFill>
                <a:latin typeface="Abadi" panose="020B0604020104020204" pitchFamily="34" charset="0"/>
                <a:cs typeface="Carlito"/>
              </a:rPr>
              <a:t>this model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predict with </a:t>
            </a:r>
            <a:r>
              <a:rPr lang="en-US" sz="2400" spc="-20" dirty="0">
                <a:solidFill>
                  <a:srgbClr val="404040"/>
                </a:solidFill>
                <a:latin typeface="Abadi" panose="020B0604020104020204" pitchFamily="34" charset="0"/>
                <a:cs typeface="Carlito"/>
              </a:rPr>
              <a:t>relatively </a:t>
            </a:r>
            <a:r>
              <a:rPr lang="en-US" sz="2400" spc="-5" dirty="0">
                <a:solidFill>
                  <a:srgbClr val="404040"/>
                </a:solidFill>
                <a:latin typeface="Abadi" panose="020B0604020104020204" pitchFamily="34" charset="0"/>
                <a:cs typeface="Carlito"/>
              </a:rPr>
              <a:t>high accuracy whether </a:t>
            </a:r>
            <a:r>
              <a:rPr lang="en-US" sz="2400" dirty="0">
                <a:solidFill>
                  <a:srgbClr val="404040"/>
                </a:solidFill>
                <a:latin typeface="Abadi" panose="020B0604020104020204" pitchFamily="34" charset="0"/>
                <a:cs typeface="Carlito"/>
              </a:rPr>
              <a:t>a  launch </a:t>
            </a:r>
            <a:r>
              <a:rPr lang="en-US" sz="2400" spc="-5" dirty="0">
                <a:solidFill>
                  <a:srgbClr val="404040"/>
                </a:solidFill>
                <a:latin typeface="Abadi" panose="020B0604020104020204" pitchFamily="34" charset="0"/>
                <a:cs typeface="Carlito"/>
              </a:rPr>
              <a:t>will </a:t>
            </a:r>
            <a:r>
              <a:rPr lang="en-US" sz="2400" spc="-35" dirty="0">
                <a:solidFill>
                  <a:srgbClr val="404040"/>
                </a:solidFill>
                <a:latin typeface="Abadi" panose="020B0604020104020204" pitchFamily="34" charset="0"/>
                <a:cs typeface="Carlito"/>
              </a:rPr>
              <a:t>have </a:t>
            </a:r>
            <a:r>
              <a:rPr lang="en-US" sz="2400" dirty="0">
                <a:solidFill>
                  <a:srgbClr val="404040"/>
                </a:solidFill>
                <a:latin typeface="Abadi" panose="020B0604020104020204" pitchFamily="34" charset="0"/>
                <a:cs typeface="Carlito"/>
              </a:rPr>
              <a:t>a </a:t>
            </a:r>
            <a:r>
              <a:rPr lang="en-US" sz="2400" spc="-5" dirty="0">
                <a:solidFill>
                  <a:srgbClr val="404040"/>
                </a:solidFill>
                <a:latin typeface="Abadi" panose="020B0604020104020204" pitchFamily="34" charset="0"/>
                <a:cs typeface="Carlito"/>
              </a:rPr>
              <a:t>successful </a:t>
            </a:r>
            <a:r>
              <a:rPr lang="en-US" sz="2400" spc="-20" dirty="0">
                <a:solidFill>
                  <a:srgbClr val="404040"/>
                </a:solidFill>
                <a:latin typeface="Abadi" panose="020B0604020104020204" pitchFamily="34" charset="0"/>
                <a:cs typeface="Carlito"/>
              </a:rPr>
              <a:t>Stage </a:t>
            </a:r>
            <a:r>
              <a:rPr lang="en-US" sz="2400" dirty="0">
                <a:solidFill>
                  <a:srgbClr val="404040"/>
                </a:solidFill>
                <a:latin typeface="Abadi" panose="020B0604020104020204" pitchFamily="34" charset="0"/>
                <a:cs typeface="Carlito"/>
              </a:rPr>
              <a:t>1 landing </a:t>
            </a:r>
            <a:r>
              <a:rPr lang="en-US" sz="2400" spc="-25" dirty="0">
                <a:solidFill>
                  <a:srgbClr val="404040"/>
                </a:solidFill>
                <a:latin typeface="Abadi" panose="020B0604020104020204" pitchFamily="34" charset="0"/>
                <a:cs typeface="Carlito"/>
              </a:rPr>
              <a:t>before </a:t>
            </a:r>
            <a:r>
              <a:rPr lang="en-US" sz="2400" dirty="0">
                <a:solidFill>
                  <a:srgbClr val="404040"/>
                </a:solidFill>
                <a:latin typeface="Abadi" panose="020B0604020104020204" pitchFamily="34" charset="0"/>
                <a:cs typeface="Carlito"/>
              </a:rPr>
              <a:t>launch </a:t>
            </a:r>
            <a:r>
              <a:rPr lang="en-US" sz="2400" spc="-20" dirty="0">
                <a:solidFill>
                  <a:srgbClr val="404040"/>
                </a:solidFill>
                <a:latin typeface="Abadi" panose="020B0604020104020204" pitchFamily="34" charset="0"/>
                <a:cs typeface="Carlito"/>
              </a:rPr>
              <a:t>to </a:t>
            </a:r>
            <a:r>
              <a:rPr lang="en-US" sz="2400" spc="-5" dirty="0">
                <a:solidFill>
                  <a:srgbClr val="404040"/>
                </a:solidFill>
                <a:latin typeface="Abadi" panose="020B0604020104020204" pitchFamily="34" charset="0"/>
                <a:cs typeface="Carlito"/>
              </a:rPr>
              <a:t>determine whether </a:t>
            </a:r>
            <a:r>
              <a:rPr lang="en-US" sz="2400" dirty="0">
                <a:solidFill>
                  <a:srgbClr val="404040"/>
                </a:solidFill>
                <a:latin typeface="Abadi" panose="020B0604020104020204" pitchFamily="34" charset="0"/>
                <a:cs typeface="Carlito"/>
              </a:rPr>
              <a:t>the launch  </a:t>
            </a:r>
            <a:r>
              <a:rPr lang="en-US" sz="2400" spc="-5" dirty="0">
                <a:solidFill>
                  <a:srgbClr val="404040"/>
                </a:solidFill>
                <a:latin typeface="Abadi" panose="020B0604020104020204" pitchFamily="34" charset="0"/>
                <a:cs typeface="Carlito"/>
              </a:rPr>
              <a:t>should be </a:t>
            </a:r>
            <a:r>
              <a:rPr lang="en-US" sz="2400" dirty="0">
                <a:solidFill>
                  <a:srgbClr val="404040"/>
                </a:solidFill>
                <a:latin typeface="Abadi" panose="020B0604020104020204" pitchFamily="34" charset="0"/>
                <a:cs typeface="Carlito"/>
              </a:rPr>
              <a:t>made </a:t>
            </a:r>
            <a:r>
              <a:rPr lang="en-US" sz="2400" spc="-5" dirty="0">
                <a:solidFill>
                  <a:srgbClr val="404040"/>
                </a:solidFill>
                <a:latin typeface="Abadi" panose="020B0604020104020204" pitchFamily="34" charset="0"/>
                <a:cs typeface="Carlito"/>
              </a:rPr>
              <a:t>or</a:t>
            </a:r>
            <a:r>
              <a:rPr lang="en-US" sz="2400" spc="-105"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not</a:t>
            </a:r>
            <a:endParaRPr lang="en-US" sz="2400" dirty="0">
              <a:latin typeface="Abadi" panose="020B0604020104020204" pitchFamily="34" charset="0"/>
              <a:cs typeface="Carlito"/>
            </a:endParaRPr>
          </a:p>
          <a:p>
            <a:pPr marL="195580" marR="5080" indent="-183515">
              <a:lnSpc>
                <a:spcPts val="2200"/>
              </a:lnSpc>
              <a:spcBef>
                <a:spcPts val="605"/>
              </a:spcBef>
              <a:buClr>
                <a:srgbClr val="E28312"/>
              </a:buClr>
              <a:buChar char="◦"/>
              <a:tabLst>
                <a:tab pos="196215" algn="l"/>
              </a:tabLst>
            </a:pPr>
            <a:r>
              <a:rPr lang="en-US" sz="2400" spc="-5" dirty="0">
                <a:solidFill>
                  <a:srgbClr val="404040"/>
                </a:solidFill>
                <a:latin typeface="Abadi" panose="020B0604020104020204" pitchFamily="34" charset="0"/>
                <a:cs typeface="Carlito"/>
              </a:rPr>
              <a:t>If possible </a:t>
            </a:r>
            <a:r>
              <a:rPr lang="en-US" sz="2400" spc="-20" dirty="0">
                <a:solidFill>
                  <a:srgbClr val="404040"/>
                </a:solidFill>
                <a:latin typeface="Abadi" panose="020B0604020104020204" pitchFamily="34" charset="0"/>
                <a:cs typeface="Carlito"/>
              </a:rPr>
              <a:t>more </a:t>
            </a:r>
            <a:r>
              <a:rPr lang="en-US" sz="2400" spc="-25" dirty="0">
                <a:solidFill>
                  <a:srgbClr val="404040"/>
                </a:solidFill>
                <a:latin typeface="Abadi" panose="020B0604020104020204" pitchFamily="34" charset="0"/>
                <a:cs typeface="Carlito"/>
              </a:rPr>
              <a:t>data </a:t>
            </a:r>
            <a:r>
              <a:rPr lang="en-US" sz="2400" spc="-5" dirty="0">
                <a:solidFill>
                  <a:srgbClr val="404040"/>
                </a:solidFill>
                <a:latin typeface="Abadi" panose="020B0604020104020204" pitchFamily="34" charset="0"/>
                <a:cs typeface="Carlito"/>
              </a:rPr>
              <a:t>should </a:t>
            </a:r>
            <a:r>
              <a:rPr lang="en-US" sz="2400" dirty="0">
                <a:solidFill>
                  <a:srgbClr val="404040"/>
                </a:solidFill>
                <a:latin typeface="Abadi" panose="020B0604020104020204" pitchFamily="34" charset="0"/>
                <a:cs typeface="Carlito"/>
              </a:rPr>
              <a:t>be </a:t>
            </a:r>
            <a:r>
              <a:rPr lang="en-US" sz="2400" spc="-5" dirty="0">
                <a:solidFill>
                  <a:srgbClr val="404040"/>
                </a:solidFill>
                <a:latin typeface="Abadi" panose="020B0604020104020204" pitchFamily="34" charset="0"/>
                <a:cs typeface="Carlito"/>
              </a:rPr>
              <a:t>collected </a:t>
            </a:r>
            <a:r>
              <a:rPr lang="en-US" sz="2400" spc="-20" dirty="0">
                <a:solidFill>
                  <a:srgbClr val="404040"/>
                </a:solidFill>
                <a:latin typeface="Abadi" panose="020B0604020104020204" pitchFamily="34" charset="0"/>
                <a:cs typeface="Carlito"/>
              </a:rPr>
              <a:t>to </a:t>
            </a:r>
            <a:r>
              <a:rPr lang="en-US" sz="2400" spc="-25" dirty="0">
                <a:solidFill>
                  <a:srgbClr val="404040"/>
                </a:solidFill>
                <a:latin typeface="Abadi" panose="020B0604020104020204" pitchFamily="34" charset="0"/>
                <a:cs typeface="Carlito"/>
              </a:rPr>
              <a:t>better </a:t>
            </a:r>
            <a:r>
              <a:rPr lang="en-US" sz="2400" spc="-5" dirty="0">
                <a:solidFill>
                  <a:srgbClr val="404040"/>
                </a:solidFill>
                <a:latin typeface="Abadi" panose="020B0604020104020204" pitchFamily="34" charset="0"/>
                <a:cs typeface="Carlito"/>
              </a:rPr>
              <a:t>determine </a:t>
            </a:r>
            <a:r>
              <a:rPr lang="en-US" sz="2400" dirty="0">
                <a:solidFill>
                  <a:srgbClr val="404040"/>
                </a:solidFill>
                <a:latin typeface="Abadi" panose="020B0604020104020204" pitchFamily="34" charset="0"/>
                <a:cs typeface="Carlito"/>
              </a:rPr>
              <a:t>the </a:t>
            </a:r>
            <a:r>
              <a:rPr lang="en-US" sz="2400" spc="-10" dirty="0">
                <a:solidFill>
                  <a:srgbClr val="404040"/>
                </a:solidFill>
                <a:latin typeface="Abadi" panose="020B0604020104020204" pitchFamily="34" charset="0"/>
                <a:cs typeface="Carlito"/>
              </a:rPr>
              <a:t>best </a:t>
            </a:r>
            <a:r>
              <a:rPr lang="en-US" sz="2400" dirty="0">
                <a:solidFill>
                  <a:srgbClr val="404040"/>
                </a:solidFill>
                <a:latin typeface="Abadi" panose="020B0604020104020204" pitchFamily="34" charset="0"/>
                <a:cs typeface="Carlito"/>
              </a:rPr>
              <a:t>machine learning model  and </a:t>
            </a:r>
            <a:r>
              <a:rPr lang="en-US" sz="2400" spc="-25" dirty="0">
                <a:solidFill>
                  <a:srgbClr val="404040"/>
                </a:solidFill>
                <a:latin typeface="Abadi" panose="020B0604020104020204" pitchFamily="34" charset="0"/>
                <a:cs typeface="Carlito"/>
              </a:rPr>
              <a:t>improve</a:t>
            </a:r>
            <a:r>
              <a:rPr lang="en-US" sz="2400" spc="-30" dirty="0">
                <a:solidFill>
                  <a:srgbClr val="404040"/>
                </a:solidFill>
                <a:latin typeface="Abadi" panose="020B0604020104020204" pitchFamily="34" charset="0"/>
                <a:cs typeface="Carlito"/>
              </a:rPr>
              <a:t> </a:t>
            </a:r>
            <a:r>
              <a:rPr lang="en-US" sz="2400" spc="-5" dirty="0">
                <a:solidFill>
                  <a:srgbClr val="404040"/>
                </a:solidFill>
                <a:latin typeface="Abadi" panose="020B0604020104020204" pitchFamily="34" charset="0"/>
                <a:cs typeface="Carlito"/>
              </a:rPr>
              <a:t>accuracy</a:t>
            </a:r>
            <a:endParaRPr lang="en-US" sz="2400" dirty="0">
              <a:latin typeface="Abadi" panose="020B0604020104020204" pitchFamily="34" charset="0"/>
              <a:cs typeface="Carlito"/>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011680"/>
            <a:ext cx="9620699" cy="392128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tx1"/>
                </a:solidFill>
                <a:latin typeface="Abadi" panose="020B0604020104020204" pitchFamily="34" charset="0"/>
              </a:rPr>
              <a:t>The commercial space age is growing, SpaceX Falcon 9 rockets are leading in the industry currently as they are considerably cheaper than any alternatives provided by competitors, this is because they are reusable. We can use the first stage of the rocket again for another flight, this brings down the costs.</a:t>
            </a:r>
          </a:p>
          <a:p>
            <a:pPr>
              <a:spcBef>
                <a:spcPts val="1400"/>
              </a:spcBef>
            </a:pPr>
            <a:r>
              <a:rPr lang="en-US" sz="2400" dirty="0">
                <a:solidFill>
                  <a:schemeClr val="tx1"/>
                </a:solidFill>
                <a:latin typeface="Abadi" panose="020B0604020104020204" pitchFamily="34" charset="0"/>
              </a:rPr>
              <a:t>If we can predict the success rate of the first stage, we can predict the costs. Using this we can determine if an alternative operative should bid for the launch.</a:t>
            </a:r>
          </a:p>
          <a:p>
            <a:pPr>
              <a:spcBef>
                <a:spcPts val="1400"/>
              </a:spcBef>
            </a:pPr>
            <a:r>
              <a:rPr lang="en-US" sz="2400" dirty="0">
                <a:solidFill>
                  <a:schemeClr val="tx1"/>
                </a:solidFill>
                <a:latin typeface="Abadi" panose="020B0604020104020204" pitchFamily="34" charset="0"/>
              </a:rPr>
              <a:t>The main purpose of the project is to determine if the first stage will be successful.</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80802" y="1107473"/>
            <a:ext cx="9639262"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nSpc>
                <a:spcPct val="100000"/>
              </a:lnSpc>
              <a:spcBef>
                <a:spcPts val="1400"/>
              </a:spcBef>
              <a:buFont typeface="+mj-lt"/>
              <a:buAutoNum type="arabicPeriod"/>
            </a:pPr>
            <a:endParaRPr lang="en-US" sz="2200" dirty="0">
              <a:solidFill>
                <a:schemeClr val="accent3">
                  <a:lumMod val="25000"/>
                </a:schemeClr>
              </a:solidFill>
              <a:latin typeface="Abadi"/>
            </a:endParaRPr>
          </a:p>
          <a:p>
            <a:pPr marL="0" indent="0">
              <a:lnSpc>
                <a:spcPct val="100000"/>
              </a:lnSpc>
              <a:spcBef>
                <a:spcPts val="1400"/>
              </a:spcBef>
              <a:buNone/>
            </a:pPr>
            <a:r>
              <a:rPr lang="en-US" sz="2200" dirty="0">
                <a:solidFill>
                  <a:schemeClr val="accent3">
                    <a:lumMod val="25000"/>
                  </a:schemeClr>
                </a:solidFill>
                <a:latin typeface="Abadi"/>
              </a:rPr>
              <a:t>I’ve have performed all the methods stated below</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Data Collection</a:t>
            </a:r>
          </a:p>
          <a:p>
            <a:pPr lvl="1">
              <a:lnSpc>
                <a:spcPct val="100000"/>
              </a:lnSpc>
              <a:spcBef>
                <a:spcPts val="1400"/>
              </a:spcBef>
            </a:pPr>
            <a:r>
              <a:rPr lang="en-US" sz="1800" dirty="0">
                <a:solidFill>
                  <a:schemeClr val="accent3">
                    <a:lumMod val="25000"/>
                  </a:schemeClr>
                </a:solidFill>
                <a:latin typeface="Abadi"/>
              </a:rPr>
              <a:t>Collecting Data from SpaceX API</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Data Wrangling</a:t>
            </a:r>
          </a:p>
          <a:p>
            <a:pPr lvl="1">
              <a:lnSpc>
                <a:spcPct val="100000"/>
              </a:lnSpc>
              <a:spcBef>
                <a:spcPts val="1400"/>
              </a:spcBef>
            </a:pPr>
            <a:r>
              <a:rPr lang="en-US" sz="1800" dirty="0">
                <a:solidFill>
                  <a:schemeClr val="accent3">
                    <a:lumMod val="25000"/>
                  </a:schemeClr>
                </a:solidFill>
                <a:latin typeface="Abadi"/>
              </a:rPr>
              <a:t>Classifying the status of the landings (success or failure)</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EDA</a:t>
            </a:r>
          </a:p>
          <a:p>
            <a:pPr lvl="1">
              <a:lnSpc>
                <a:spcPct val="100000"/>
              </a:lnSpc>
              <a:spcBef>
                <a:spcPts val="1400"/>
              </a:spcBef>
            </a:pPr>
            <a:r>
              <a:rPr lang="en-US" sz="1800" dirty="0">
                <a:solidFill>
                  <a:schemeClr val="accent3">
                    <a:lumMod val="25000"/>
                  </a:schemeClr>
                </a:solidFill>
                <a:latin typeface="Abadi"/>
              </a:rPr>
              <a:t>Using python libraries (Pandas and Matplotlib) to display and determine patterns between variables </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Predictive Analysis using Classification Models</a:t>
            </a:r>
            <a:endParaRPr lang="en-US" sz="1400" dirty="0">
              <a:solidFill>
                <a:schemeClr val="accent3">
                  <a:lumMod val="25000"/>
                </a:schemeClr>
              </a:solidFill>
              <a:latin typeface="Abadi"/>
            </a:endParaRPr>
          </a:p>
          <a:p>
            <a:pPr marL="457200" lvl="1" indent="0">
              <a:lnSpc>
                <a:spcPct val="100000"/>
              </a:lnSpc>
              <a:spcBef>
                <a:spcPts val="1400"/>
              </a:spcBef>
              <a:buNone/>
            </a:pPr>
            <a:r>
              <a:rPr lang="en-US" sz="1400" dirty="0">
                <a:solidFill>
                  <a:schemeClr val="accent3">
                    <a:lumMod val="25000"/>
                  </a:schemeClr>
                </a:solidFill>
                <a:latin typeface="Abadi"/>
              </a:rPr>
              <a:t>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494350" y="153986"/>
            <a:ext cx="3365542" cy="951726"/>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r>
              <a:rPr lang="en-US" sz="2200" dirty="0">
                <a:solidFill>
                  <a:schemeClr val="accent3">
                    <a:lumMod val="25000"/>
                  </a:schemeClr>
                </a:solidFill>
                <a:latin typeface="Abadi"/>
              </a:rPr>
              <a:t>GitHub URL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https://github.com/ahmed-gharib89/IBM-Applied-Data-Science-Capstone/blob/main/jupyter-labs-spacex-data-collection-api.ipynb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Rectangle 7">
            <a:extLst>
              <a:ext uri="{FF2B5EF4-FFF2-40B4-BE49-F238E27FC236}">
                <a16:creationId xmlns:a16="http://schemas.microsoft.com/office/drawing/2014/main" id="{7C429919-ECC3-4598-95F3-F5DEE63B5679}"/>
              </a:ext>
            </a:extLst>
          </p:cNvPr>
          <p:cNvSpPr/>
          <p:nvPr/>
        </p:nvSpPr>
        <p:spPr>
          <a:xfrm>
            <a:off x="10174323" y="4661472"/>
            <a:ext cx="162726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A8E3621B-8536-4616-A0E6-92AF07800567}"/>
              </a:ext>
            </a:extLst>
          </p:cNvPr>
          <p:cNvSpPr/>
          <p:nvPr/>
        </p:nvSpPr>
        <p:spPr>
          <a:xfrm>
            <a:off x="8138891" y="4671693"/>
            <a:ext cx="1885833" cy="100355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9D7F5A20-C65F-4D87-9894-34995FC7362F}"/>
              </a:ext>
            </a:extLst>
          </p:cNvPr>
          <p:cNvSpPr/>
          <p:nvPr/>
        </p:nvSpPr>
        <p:spPr>
          <a:xfrm>
            <a:off x="6239449" y="4671693"/>
            <a:ext cx="1770326" cy="100355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FAC884B6-81F3-45FA-B8CE-859400BF92EC}"/>
              </a:ext>
            </a:extLst>
          </p:cNvPr>
          <p:cNvSpPr/>
          <p:nvPr/>
        </p:nvSpPr>
        <p:spPr>
          <a:xfrm>
            <a:off x="4176708" y="4661471"/>
            <a:ext cx="1851103"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43FC940C-D805-40BB-8A78-F1DC302F7A51}"/>
              </a:ext>
            </a:extLst>
          </p:cNvPr>
          <p:cNvSpPr/>
          <p:nvPr/>
        </p:nvSpPr>
        <p:spPr>
          <a:xfrm>
            <a:off x="2243829" y="4661471"/>
            <a:ext cx="1766572"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D8A60FBE-DC5D-4167-87FC-5F82CD3DE90D}"/>
              </a:ext>
            </a:extLst>
          </p:cNvPr>
          <p:cNvSpPr/>
          <p:nvPr/>
        </p:nvSpPr>
        <p:spPr>
          <a:xfrm>
            <a:off x="390409" y="4661471"/>
            <a:ext cx="166307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bject 12">
            <a:extLst>
              <a:ext uri="{FF2B5EF4-FFF2-40B4-BE49-F238E27FC236}">
                <a16:creationId xmlns:a16="http://schemas.microsoft.com/office/drawing/2014/main" id="{09594DB8-B4AD-4B90-83E4-4257E6AED906}"/>
              </a:ext>
            </a:extLst>
          </p:cNvPr>
          <p:cNvSpPr txBox="1"/>
          <p:nvPr/>
        </p:nvSpPr>
        <p:spPr>
          <a:xfrm>
            <a:off x="558373" y="4919780"/>
            <a:ext cx="1327150" cy="462915"/>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79425" marR="5080" indent="-466725">
              <a:lnSpc>
                <a:spcPts val="1639"/>
              </a:lnSpc>
              <a:spcBef>
                <a:spcPts val="285"/>
              </a:spcBef>
            </a:pPr>
            <a:r>
              <a:rPr sz="1500" spc="-5" dirty="0">
                <a:latin typeface="Abadi" panose="020B0604020104020204" pitchFamily="34" charset="0"/>
                <a:cs typeface="Carlito"/>
              </a:rPr>
              <a:t>Request </a:t>
            </a:r>
            <a:r>
              <a:rPr sz="1500" spc="-10" dirty="0">
                <a:latin typeface="Abadi" panose="020B0604020104020204" pitchFamily="34" charset="0"/>
                <a:cs typeface="Carlito"/>
              </a:rPr>
              <a:t>(Space</a:t>
            </a:r>
            <a:r>
              <a:rPr sz="1500" spc="-240" dirty="0">
                <a:latin typeface="Abadi" panose="020B0604020104020204" pitchFamily="34" charset="0"/>
                <a:cs typeface="Carlito"/>
              </a:rPr>
              <a:t> </a:t>
            </a:r>
            <a:r>
              <a:rPr sz="1500" dirty="0">
                <a:latin typeface="Abadi" panose="020B0604020104020204" pitchFamily="34" charset="0"/>
                <a:cs typeface="Carlito"/>
              </a:rPr>
              <a:t>X  APIs)</a:t>
            </a:r>
          </a:p>
        </p:txBody>
      </p:sp>
      <p:sp>
        <p:nvSpPr>
          <p:cNvPr id="15" name="object 19">
            <a:extLst>
              <a:ext uri="{FF2B5EF4-FFF2-40B4-BE49-F238E27FC236}">
                <a16:creationId xmlns:a16="http://schemas.microsoft.com/office/drawing/2014/main" id="{0BCEDF47-3D35-4C94-B2AA-1C846671B55C}"/>
              </a:ext>
            </a:extLst>
          </p:cNvPr>
          <p:cNvSpPr txBox="1"/>
          <p:nvPr/>
        </p:nvSpPr>
        <p:spPr>
          <a:xfrm>
            <a:off x="2460682" y="4744250"/>
            <a:ext cx="1492466" cy="881523"/>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4445" algn="ctr">
              <a:lnSpc>
                <a:spcPct val="91600"/>
              </a:lnSpc>
              <a:spcBef>
                <a:spcPts val="250"/>
              </a:spcBef>
            </a:pPr>
            <a:r>
              <a:rPr sz="1500" dirty="0">
                <a:latin typeface="Carlito"/>
                <a:cs typeface="Carlito"/>
              </a:rPr>
              <a:t>.</a:t>
            </a:r>
            <a:r>
              <a:rPr sz="1500" dirty="0">
                <a:latin typeface="Abadi" panose="020B0604020104020204" pitchFamily="34" charset="0"/>
                <a:cs typeface="Carlito"/>
              </a:rPr>
              <a:t>JSON </a:t>
            </a:r>
            <a:r>
              <a:rPr sz="1500" spc="-5" dirty="0">
                <a:latin typeface="Abadi" panose="020B0604020104020204" pitchFamily="34" charset="0"/>
                <a:cs typeface="Carlito"/>
              </a:rPr>
              <a:t>file </a:t>
            </a:r>
            <a:r>
              <a:rPr sz="1500" dirty="0">
                <a:latin typeface="Abadi" panose="020B0604020104020204" pitchFamily="34" charset="0"/>
                <a:cs typeface="Carlito"/>
              </a:rPr>
              <a:t>+  </a:t>
            </a:r>
            <a:r>
              <a:rPr sz="1500" spc="-10" dirty="0">
                <a:latin typeface="Abadi" panose="020B0604020104020204" pitchFamily="34" charset="0"/>
                <a:cs typeface="Carlito"/>
              </a:rPr>
              <a:t>Lists(Launch</a:t>
            </a:r>
            <a:r>
              <a:rPr sz="1500" spc="-125" dirty="0">
                <a:latin typeface="Abadi" panose="020B0604020104020204" pitchFamily="34" charset="0"/>
                <a:cs typeface="Carlito"/>
              </a:rPr>
              <a:t> </a:t>
            </a:r>
            <a:r>
              <a:rPr sz="1500" spc="-10" dirty="0">
                <a:latin typeface="Abadi" panose="020B0604020104020204" pitchFamily="34" charset="0"/>
                <a:cs typeface="Carlito"/>
              </a:rPr>
              <a:t>Site,  </a:t>
            </a:r>
            <a:r>
              <a:rPr sz="1500" spc="-5" dirty="0">
                <a:latin typeface="Abadi" panose="020B0604020104020204" pitchFamily="34" charset="0"/>
                <a:cs typeface="Carlito"/>
              </a:rPr>
              <a:t>Booster </a:t>
            </a:r>
            <a:r>
              <a:rPr sz="1500" spc="-25" dirty="0">
                <a:latin typeface="Abadi" panose="020B0604020104020204" pitchFamily="34" charset="0"/>
                <a:cs typeface="Carlito"/>
              </a:rPr>
              <a:t>Version,  </a:t>
            </a:r>
            <a:r>
              <a:rPr sz="1500" spc="-20" dirty="0">
                <a:latin typeface="Abadi" panose="020B0604020104020204" pitchFamily="34" charset="0"/>
                <a:cs typeface="Carlito"/>
              </a:rPr>
              <a:t>Payload</a:t>
            </a:r>
            <a:r>
              <a:rPr sz="1500" spc="-75" dirty="0">
                <a:latin typeface="Abadi" panose="020B0604020104020204" pitchFamily="34" charset="0"/>
                <a:cs typeface="Carlito"/>
              </a:rPr>
              <a:t> </a:t>
            </a:r>
            <a:r>
              <a:rPr sz="1500" spc="-15" dirty="0">
                <a:latin typeface="Abadi" panose="020B0604020104020204" pitchFamily="34" charset="0"/>
                <a:cs typeface="Carlito"/>
              </a:rPr>
              <a:t>Data)</a:t>
            </a:r>
            <a:endParaRPr sz="1500" dirty="0">
              <a:latin typeface="Abadi" panose="020B0604020104020204" pitchFamily="34" charset="0"/>
              <a:cs typeface="Carlito"/>
            </a:endParaRPr>
          </a:p>
        </p:txBody>
      </p:sp>
      <p:sp>
        <p:nvSpPr>
          <p:cNvPr id="16" name="object 26">
            <a:extLst>
              <a:ext uri="{FF2B5EF4-FFF2-40B4-BE49-F238E27FC236}">
                <a16:creationId xmlns:a16="http://schemas.microsoft.com/office/drawing/2014/main" id="{3E3B9F61-2FB5-4D56-B256-210D49142A7A}"/>
              </a:ext>
            </a:extLst>
          </p:cNvPr>
          <p:cNvSpPr txBox="1"/>
          <p:nvPr/>
        </p:nvSpPr>
        <p:spPr>
          <a:xfrm>
            <a:off x="4400266" y="4803104"/>
            <a:ext cx="1403985" cy="664845"/>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gn="ctr">
              <a:lnSpc>
                <a:spcPct val="89800"/>
              </a:lnSpc>
              <a:spcBef>
                <a:spcPts val="280"/>
              </a:spcBef>
            </a:pPr>
            <a:r>
              <a:rPr sz="1500" spc="-10" dirty="0">
                <a:latin typeface="Abadi" panose="020B0604020104020204" pitchFamily="34" charset="0"/>
                <a:cs typeface="Carlito"/>
              </a:rPr>
              <a:t>Json_normalize</a:t>
            </a:r>
            <a:r>
              <a:rPr sz="1500" spc="-170" dirty="0">
                <a:latin typeface="Abadi" panose="020B0604020104020204" pitchFamily="34" charset="0"/>
                <a:cs typeface="Carlito"/>
              </a:rPr>
              <a:t> </a:t>
            </a:r>
            <a:r>
              <a:rPr sz="1500" spc="-25" dirty="0">
                <a:latin typeface="Abadi" panose="020B0604020104020204" pitchFamily="34" charset="0"/>
                <a:cs typeface="Carlito"/>
              </a:rPr>
              <a:t>to  </a:t>
            </a:r>
            <a:r>
              <a:rPr sz="1500" spc="-20" dirty="0">
                <a:latin typeface="Abadi" panose="020B0604020104020204" pitchFamily="34" charset="0"/>
                <a:cs typeface="Carlito"/>
              </a:rPr>
              <a:t>DataFrame data  from</a:t>
            </a:r>
            <a:r>
              <a:rPr sz="1500" spc="-45" dirty="0">
                <a:latin typeface="Abadi" panose="020B0604020104020204" pitchFamily="34" charset="0"/>
                <a:cs typeface="Carlito"/>
              </a:rPr>
              <a:t> </a:t>
            </a:r>
            <a:r>
              <a:rPr sz="1500" dirty="0">
                <a:latin typeface="Abadi" panose="020B0604020104020204" pitchFamily="34" charset="0"/>
                <a:cs typeface="Carlito"/>
              </a:rPr>
              <a:t>JSON</a:t>
            </a:r>
          </a:p>
        </p:txBody>
      </p:sp>
      <p:sp>
        <p:nvSpPr>
          <p:cNvPr id="17" name="object 40">
            <a:extLst>
              <a:ext uri="{FF2B5EF4-FFF2-40B4-BE49-F238E27FC236}">
                <a16:creationId xmlns:a16="http://schemas.microsoft.com/office/drawing/2014/main" id="{49207E5D-6AA6-43A9-BB08-150FE0FF8698}"/>
              </a:ext>
            </a:extLst>
          </p:cNvPr>
          <p:cNvSpPr txBox="1"/>
          <p:nvPr/>
        </p:nvSpPr>
        <p:spPr>
          <a:xfrm>
            <a:off x="6417383" y="4904068"/>
            <a:ext cx="1492885" cy="446917"/>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2740" marR="5080" indent="-320040" algn="ctr">
              <a:lnSpc>
                <a:spcPts val="1639"/>
              </a:lnSpc>
              <a:spcBef>
                <a:spcPts val="285"/>
              </a:spcBef>
            </a:pPr>
            <a:r>
              <a:rPr sz="1500" spc="-5" dirty="0">
                <a:latin typeface="Abadi" panose="020B0604020104020204" pitchFamily="34" charset="0"/>
                <a:cs typeface="Carlito"/>
              </a:rPr>
              <a:t>Cast </a:t>
            </a:r>
            <a:r>
              <a:rPr sz="1500" dirty="0">
                <a:latin typeface="Abadi" panose="020B0604020104020204" pitchFamily="34" charset="0"/>
                <a:cs typeface="Carlito"/>
              </a:rPr>
              <a:t>dictionary</a:t>
            </a:r>
            <a:r>
              <a:rPr sz="1500" spc="-250" dirty="0">
                <a:latin typeface="Abadi" panose="020B0604020104020204" pitchFamily="34" charset="0"/>
                <a:cs typeface="Carlito"/>
              </a:rPr>
              <a:t> </a:t>
            </a:r>
            <a:r>
              <a:rPr sz="1500" spc="-15" dirty="0">
                <a:latin typeface="Abadi" panose="020B0604020104020204" pitchFamily="34" charset="0"/>
                <a:cs typeface="Carlito"/>
              </a:rPr>
              <a:t>to</a:t>
            </a:r>
            <a:r>
              <a:rPr lang="en-US" sz="1500" spc="-15" dirty="0">
                <a:latin typeface="Abadi" panose="020B0604020104020204" pitchFamily="34" charset="0"/>
                <a:cs typeface="Carlito"/>
              </a:rPr>
              <a:t> </a:t>
            </a:r>
            <a:r>
              <a:rPr sz="1500" dirty="0">
                <a:latin typeface="Abadi" panose="020B0604020104020204" pitchFamily="34" charset="0"/>
                <a:cs typeface="Carlito"/>
              </a:rPr>
              <a:t>a  </a:t>
            </a:r>
            <a:r>
              <a:rPr sz="1500" spc="-20" dirty="0">
                <a:latin typeface="Abadi" panose="020B0604020104020204" pitchFamily="34" charset="0"/>
                <a:cs typeface="Carlito"/>
              </a:rPr>
              <a:t>DataFrame</a:t>
            </a:r>
            <a:endParaRPr sz="1500" dirty="0">
              <a:latin typeface="Abadi" panose="020B0604020104020204" pitchFamily="34" charset="0"/>
              <a:cs typeface="Carlito"/>
            </a:endParaRPr>
          </a:p>
        </p:txBody>
      </p:sp>
      <p:sp>
        <p:nvSpPr>
          <p:cNvPr id="18" name="object 47">
            <a:extLst>
              <a:ext uri="{FF2B5EF4-FFF2-40B4-BE49-F238E27FC236}">
                <a16:creationId xmlns:a16="http://schemas.microsoft.com/office/drawing/2014/main" id="{EE925894-22A0-4B01-9E8A-648E7F208CEC}"/>
              </a:ext>
            </a:extLst>
          </p:cNvPr>
          <p:cNvSpPr txBox="1">
            <a:spLocks noGrp="1"/>
          </p:cNvSpPr>
          <p:nvPr/>
        </p:nvSpPr>
        <p:spPr>
          <a:xfrm>
            <a:off x="8395054" y="4717832"/>
            <a:ext cx="1373505" cy="907941"/>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ts val="1650"/>
              </a:lnSpc>
              <a:spcBef>
                <a:spcPts val="280"/>
              </a:spcBef>
            </a:pPr>
            <a:r>
              <a:rPr sz="1500" spc="-5" dirty="0">
                <a:solidFill>
                  <a:schemeClr val="tx1"/>
                </a:solidFill>
                <a:latin typeface="Abadi" panose="020B0604020104020204" pitchFamily="34" charset="0"/>
                <a:cs typeface="Carlito"/>
              </a:rPr>
              <a:t>Filter </a:t>
            </a:r>
            <a:r>
              <a:rPr sz="1500" spc="-10" dirty="0">
                <a:solidFill>
                  <a:schemeClr val="tx1"/>
                </a:solidFill>
                <a:latin typeface="Abadi" panose="020B0604020104020204" pitchFamily="34" charset="0"/>
                <a:cs typeface="Carlito"/>
              </a:rPr>
              <a:t>data to</a:t>
            </a:r>
            <a:r>
              <a:rPr sz="1500" spc="-204" dirty="0">
                <a:solidFill>
                  <a:schemeClr val="tx1"/>
                </a:solidFill>
                <a:latin typeface="Abadi" panose="020B0604020104020204" pitchFamily="34" charset="0"/>
                <a:cs typeface="Carlito"/>
              </a:rPr>
              <a:t> </a:t>
            </a:r>
            <a:r>
              <a:rPr sz="1500" spc="-5" dirty="0">
                <a:solidFill>
                  <a:schemeClr val="tx1"/>
                </a:solidFill>
                <a:latin typeface="Abadi" panose="020B0604020104020204" pitchFamily="34" charset="0"/>
                <a:cs typeface="Carlito"/>
              </a:rPr>
              <a:t>only  </a:t>
            </a:r>
            <a:r>
              <a:rPr sz="1500" dirty="0">
                <a:solidFill>
                  <a:schemeClr val="tx1"/>
                </a:solidFill>
                <a:latin typeface="Abadi" panose="020B0604020104020204" pitchFamily="34" charset="0"/>
                <a:cs typeface="Carlito"/>
              </a:rPr>
              <a:t>include </a:t>
            </a:r>
            <a:r>
              <a:rPr sz="1500" spc="-20" dirty="0">
                <a:solidFill>
                  <a:schemeClr val="tx1"/>
                </a:solidFill>
                <a:latin typeface="Abadi" panose="020B0604020104020204" pitchFamily="34" charset="0"/>
                <a:cs typeface="Carlito"/>
              </a:rPr>
              <a:t>Falcon </a:t>
            </a:r>
            <a:r>
              <a:rPr sz="1500" dirty="0">
                <a:solidFill>
                  <a:schemeClr val="tx1"/>
                </a:solidFill>
                <a:latin typeface="Abadi" panose="020B0604020104020204" pitchFamily="34" charset="0"/>
                <a:cs typeface="Carlito"/>
              </a:rPr>
              <a:t>9  launches</a:t>
            </a:r>
          </a:p>
        </p:txBody>
      </p:sp>
      <p:sp>
        <p:nvSpPr>
          <p:cNvPr id="19" name="object 52">
            <a:extLst>
              <a:ext uri="{FF2B5EF4-FFF2-40B4-BE49-F238E27FC236}">
                <a16:creationId xmlns:a16="http://schemas.microsoft.com/office/drawing/2014/main" id="{71A0B3D0-DB15-44AD-82EE-680698638DBB}"/>
              </a:ext>
            </a:extLst>
          </p:cNvPr>
          <p:cNvSpPr txBox="1"/>
          <p:nvPr/>
        </p:nvSpPr>
        <p:spPr>
          <a:xfrm>
            <a:off x="10262351" y="4849977"/>
            <a:ext cx="1539240" cy="670560"/>
          </a:xfrm>
          <a:prstGeom prst="rect">
            <a:avLst/>
          </a:prstGeom>
        </p:spPr>
        <p:txBody>
          <a:bodyPr vert="horz" wrap="square" lIns="0" tIns="3302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indent="-1270" algn="ctr">
              <a:lnSpc>
                <a:spcPct val="91000"/>
              </a:lnSpc>
              <a:spcBef>
                <a:spcPts val="260"/>
              </a:spcBef>
            </a:pPr>
            <a:r>
              <a:rPr sz="1500" spc="-20" dirty="0">
                <a:latin typeface="Abadi" panose="020B0604020104020204" pitchFamily="34" charset="0"/>
                <a:cs typeface="Carlito"/>
              </a:rPr>
              <a:t>Imputate </a:t>
            </a:r>
            <a:r>
              <a:rPr sz="1500" spc="-5" dirty="0">
                <a:latin typeface="Abadi" panose="020B0604020104020204" pitchFamily="34" charset="0"/>
                <a:cs typeface="Carlito"/>
              </a:rPr>
              <a:t>missing  </a:t>
            </a:r>
            <a:r>
              <a:rPr sz="1500" spc="-20" dirty="0">
                <a:latin typeface="Abadi" panose="020B0604020104020204" pitchFamily="34" charset="0"/>
                <a:cs typeface="Carlito"/>
              </a:rPr>
              <a:t>PayloadMass</a:t>
            </a:r>
            <a:r>
              <a:rPr sz="1500" spc="-160" dirty="0">
                <a:latin typeface="Abadi" panose="020B0604020104020204" pitchFamily="34" charset="0"/>
                <a:cs typeface="Carlito"/>
              </a:rPr>
              <a:t> </a:t>
            </a:r>
            <a:r>
              <a:rPr sz="1500" spc="-5" dirty="0">
                <a:latin typeface="Abadi" panose="020B0604020104020204" pitchFamily="34" charset="0"/>
                <a:cs typeface="Carlito"/>
              </a:rPr>
              <a:t>values  with</a:t>
            </a:r>
            <a:r>
              <a:rPr sz="1500" spc="-35" dirty="0">
                <a:latin typeface="Abadi" panose="020B0604020104020204" pitchFamily="34" charset="0"/>
                <a:cs typeface="Carlito"/>
              </a:rPr>
              <a:t> </a:t>
            </a:r>
            <a:r>
              <a:rPr sz="1500" dirty="0">
                <a:latin typeface="Abadi" panose="020B0604020104020204" pitchFamily="34" charset="0"/>
                <a:cs typeface="Carlito"/>
              </a:rPr>
              <a:t>mean</a:t>
            </a:r>
          </a:p>
        </p:txBody>
      </p:sp>
      <p:sp>
        <p:nvSpPr>
          <p:cNvPr id="20" name="Arrow: Right 19">
            <a:extLst>
              <a:ext uri="{FF2B5EF4-FFF2-40B4-BE49-F238E27FC236}">
                <a16:creationId xmlns:a16="http://schemas.microsoft.com/office/drawing/2014/main" id="{AA2BA41A-A605-4BA3-A368-AC5C269B5B97}"/>
              </a:ext>
            </a:extLst>
          </p:cNvPr>
          <p:cNvSpPr/>
          <p:nvPr/>
        </p:nvSpPr>
        <p:spPr>
          <a:xfrm>
            <a:off x="1639229" y="5767898"/>
            <a:ext cx="9858020" cy="257675"/>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2C2FF7D1-F34D-4BE9-BB1D-1F1FFB58A9CE}"/>
              </a:ext>
            </a:extLst>
          </p:cNvPr>
          <p:cNvPicPr>
            <a:picLocks noChangeAspect="1"/>
          </p:cNvPicPr>
          <p:nvPr/>
        </p:nvPicPr>
        <p:blipFill>
          <a:blip r:embed="rId4"/>
          <a:stretch>
            <a:fillRect/>
          </a:stretch>
        </p:blipFill>
        <p:spPr>
          <a:xfrm>
            <a:off x="432810" y="1595114"/>
            <a:ext cx="4000847" cy="701101"/>
          </a:xfrm>
          <a:prstGeom prst="rect">
            <a:avLst/>
          </a:prstGeom>
        </p:spPr>
      </p:pic>
      <p:pic>
        <p:nvPicPr>
          <p:cNvPr id="24" name="Picture 23">
            <a:extLst>
              <a:ext uri="{FF2B5EF4-FFF2-40B4-BE49-F238E27FC236}">
                <a16:creationId xmlns:a16="http://schemas.microsoft.com/office/drawing/2014/main" id="{B219EB89-059A-467E-8A84-51D6745232D9}"/>
              </a:ext>
            </a:extLst>
          </p:cNvPr>
          <p:cNvPicPr>
            <a:picLocks noChangeAspect="1"/>
          </p:cNvPicPr>
          <p:nvPr/>
        </p:nvPicPr>
        <p:blipFill>
          <a:blip r:embed="rId5"/>
          <a:stretch>
            <a:fillRect/>
          </a:stretch>
        </p:blipFill>
        <p:spPr>
          <a:xfrm>
            <a:off x="425537" y="2542778"/>
            <a:ext cx="4999153" cy="434378"/>
          </a:xfrm>
          <a:prstGeom prst="rect">
            <a:avLst/>
          </a:prstGeom>
        </p:spPr>
      </p:pic>
      <p:pic>
        <p:nvPicPr>
          <p:cNvPr id="26" name="Picture 25">
            <a:extLst>
              <a:ext uri="{FF2B5EF4-FFF2-40B4-BE49-F238E27FC236}">
                <a16:creationId xmlns:a16="http://schemas.microsoft.com/office/drawing/2014/main" id="{8D1FFDA0-93DE-45F6-A587-9501A96A847E}"/>
              </a:ext>
            </a:extLst>
          </p:cNvPr>
          <p:cNvPicPr>
            <a:picLocks noChangeAspect="1"/>
          </p:cNvPicPr>
          <p:nvPr/>
        </p:nvPicPr>
        <p:blipFill>
          <a:blip r:embed="rId6"/>
          <a:stretch>
            <a:fillRect/>
          </a:stretch>
        </p:blipFill>
        <p:spPr>
          <a:xfrm>
            <a:off x="5674797" y="1516666"/>
            <a:ext cx="1455546" cy="2478034"/>
          </a:xfrm>
          <a:prstGeom prst="rect">
            <a:avLst/>
          </a:prstGeom>
        </p:spPr>
      </p:pic>
      <p:pic>
        <p:nvPicPr>
          <p:cNvPr id="28" name="Picture 27">
            <a:extLst>
              <a:ext uri="{FF2B5EF4-FFF2-40B4-BE49-F238E27FC236}">
                <a16:creationId xmlns:a16="http://schemas.microsoft.com/office/drawing/2014/main" id="{91067396-C568-4555-B0F1-1B405A735E0F}"/>
              </a:ext>
            </a:extLst>
          </p:cNvPr>
          <p:cNvPicPr>
            <a:picLocks noChangeAspect="1"/>
          </p:cNvPicPr>
          <p:nvPr/>
        </p:nvPicPr>
        <p:blipFill>
          <a:blip r:embed="rId7"/>
          <a:stretch>
            <a:fillRect/>
          </a:stretch>
        </p:blipFill>
        <p:spPr>
          <a:xfrm>
            <a:off x="7494350" y="1507350"/>
            <a:ext cx="3174911" cy="2487350"/>
          </a:xfrm>
          <a:prstGeom prst="rect">
            <a:avLst/>
          </a:prstGeom>
        </p:spPr>
      </p:pic>
      <p:pic>
        <p:nvPicPr>
          <p:cNvPr id="30" name="Picture 29">
            <a:extLst>
              <a:ext uri="{FF2B5EF4-FFF2-40B4-BE49-F238E27FC236}">
                <a16:creationId xmlns:a16="http://schemas.microsoft.com/office/drawing/2014/main" id="{D66BB723-3A23-41D7-8DAB-7C22CD88355B}"/>
              </a:ext>
            </a:extLst>
          </p:cNvPr>
          <p:cNvPicPr>
            <a:picLocks noChangeAspect="1"/>
          </p:cNvPicPr>
          <p:nvPr/>
        </p:nvPicPr>
        <p:blipFill>
          <a:blip r:embed="rId8"/>
          <a:stretch>
            <a:fillRect/>
          </a:stretch>
        </p:blipFill>
        <p:spPr>
          <a:xfrm>
            <a:off x="474391" y="3994699"/>
            <a:ext cx="2255715" cy="388654"/>
          </a:xfrm>
          <a:prstGeom prst="rect">
            <a:avLst/>
          </a:prstGeom>
        </p:spPr>
      </p:pic>
      <p:pic>
        <p:nvPicPr>
          <p:cNvPr id="32" name="Picture 31">
            <a:extLst>
              <a:ext uri="{FF2B5EF4-FFF2-40B4-BE49-F238E27FC236}">
                <a16:creationId xmlns:a16="http://schemas.microsoft.com/office/drawing/2014/main" id="{D60BE401-04F1-4919-BC7E-8BD2A22A12F5}"/>
              </a:ext>
            </a:extLst>
          </p:cNvPr>
          <p:cNvPicPr>
            <a:picLocks noChangeAspect="1"/>
          </p:cNvPicPr>
          <p:nvPr/>
        </p:nvPicPr>
        <p:blipFill>
          <a:blip r:embed="rId9"/>
          <a:stretch>
            <a:fillRect/>
          </a:stretch>
        </p:blipFill>
        <p:spPr>
          <a:xfrm>
            <a:off x="448283" y="3114041"/>
            <a:ext cx="3970364" cy="434378"/>
          </a:xfrm>
          <a:prstGeom prst="rect">
            <a:avLst/>
          </a:prstGeom>
        </p:spPr>
      </p:pic>
      <p:pic>
        <p:nvPicPr>
          <p:cNvPr id="34" name="Picture 33">
            <a:extLst>
              <a:ext uri="{FF2B5EF4-FFF2-40B4-BE49-F238E27FC236}">
                <a16:creationId xmlns:a16="http://schemas.microsoft.com/office/drawing/2014/main" id="{8C36EE04-576F-4B8B-B8CF-3F5B18CC5538}"/>
              </a:ext>
            </a:extLst>
          </p:cNvPr>
          <p:cNvPicPr>
            <a:picLocks noChangeAspect="1"/>
          </p:cNvPicPr>
          <p:nvPr/>
        </p:nvPicPr>
        <p:blipFill>
          <a:blip r:embed="rId10"/>
          <a:stretch>
            <a:fillRect/>
          </a:stretch>
        </p:blipFill>
        <p:spPr>
          <a:xfrm>
            <a:off x="341555" y="3622769"/>
            <a:ext cx="5281118" cy="243861"/>
          </a:xfrm>
          <a:prstGeom prst="rect">
            <a:avLst/>
          </a:prstGeom>
        </p:spPr>
      </p:pic>
      <p:sp>
        <p:nvSpPr>
          <p:cNvPr id="45" name="Flowchart: Connector 44">
            <a:extLst>
              <a:ext uri="{FF2B5EF4-FFF2-40B4-BE49-F238E27FC236}">
                <a16:creationId xmlns:a16="http://schemas.microsoft.com/office/drawing/2014/main" id="{E9BA534F-A0AB-4C78-9076-C0F12472F9FA}"/>
              </a:ext>
            </a:extLst>
          </p:cNvPr>
          <p:cNvSpPr/>
          <p:nvPr/>
        </p:nvSpPr>
        <p:spPr>
          <a:xfrm>
            <a:off x="390409" y="4674447"/>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48" name="Flowchart: Connector 47">
            <a:extLst>
              <a:ext uri="{FF2B5EF4-FFF2-40B4-BE49-F238E27FC236}">
                <a16:creationId xmlns:a16="http://schemas.microsoft.com/office/drawing/2014/main" id="{DD8DE3CA-7E4D-4685-A555-56F6FC877AE9}"/>
              </a:ext>
            </a:extLst>
          </p:cNvPr>
          <p:cNvSpPr/>
          <p:nvPr/>
        </p:nvSpPr>
        <p:spPr>
          <a:xfrm>
            <a:off x="2265270" y="4678099"/>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49" name="Flowchart: Connector 48">
            <a:extLst>
              <a:ext uri="{FF2B5EF4-FFF2-40B4-BE49-F238E27FC236}">
                <a16:creationId xmlns:a16="http://schemas.microsoft.com/office/drawing/2014/main" id="{C1D339FF-34D7-4F31-9E12-F3790BC4BEBE}"/>
              </a:ext>
            </a:extLst>
          </p:cNvPr>
          <p:cNvSpPr/>
          <p:nvPr/>
        </p:nvSpPr>
        <p:spPr>
          <a:xfrm>
            <a:off x="4188203" y="4681052"/>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
        <p:nvSpPr>
          <p:cNvPr id="50" name="Flowchart: Connector 49">
            <a:extLst>
              <a:ext uri="{FF2B5EF4-FFF2-40B4-BE49-F238E27FC236}">
                <a16:creationId xmlns:a16="http://schemas.microsoft.com/office/drawing/2014/main" id="{164E4C24-294E-4806-A525-DCA4E4E4C5D7}"/>
              </a:ext>
            </a:extLst>
          </p:cNvPr>
          <p:cNvSpPr/>
          <p:nvPr/>
        </p:nvSpPr>
        <p:spPr>
          <a:xfrm>
            <a:off x="6251369" y="4671693"/>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GB" dirty="0"/>
          </a:p>
        </p:txBody>
      </p:sp>
      <p:sp>
        <p:nvSpPr>
          <p:cNvPr id="51" name="Flowchart: Connector 50">
            <a:extLst>
              <a:ext uri="{FF2B5EF4-FFF2-40B4-BE49-F238E27FC236}">
                <a16:creationId xmlns:a16="http://schemas.microsoft.com/office/drawing/2014/main" id="{90C860A8-0D8D-4207-BCE4-716B728CDFB6}"/>
              </a:ext>
            </a:extLst>
          </p:cNvPr>
          <p:cNvSpPr/>
          <p:nvPr/>
        </p:nvSpPr>
        <p:spPr>
          <a:xfrm>
            <a:off x="8149920" y="4681052"/>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endParaRPr lang="en-GB" dirty="0"/>
          </a:p>
        </p:txBody>
      </p:sp>
      <p:sp>
        <p:nvSpPr>
          <p:cNvPr id="52" name="Flowchart: Connector 51">
            <a:extLst>
              <a:ext uri="{FF2B5EF4-FFF2-40B4-BE49-F238E27FC236}">
                <a16:creationId xmlns:a16="http://schemas.microsoft.com/office/drawing/2014/main" id="{7672DEE2-9DB2-4445-8276-65019ACCE768}"/>
              </a:ext>
            </a:extLst>
          </p:cNvPr>
          <p:cNvSpPr/>
          <p:nvPr/>
        </p:nvSpPr>
        <p:spPr>
          <a:xfrm>
            <a:off x="10196905" y="4660726"/>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endParaRPr lang="en-GB" dirty="0"/>
          </a:p>
        </p:txBody>
      </p:sp>
      <p:sp>
        <p:nvSpPr>
          <p:cNvPr id="54" name="Flowchart: Connector 53">
            <a:extLst>
              <a:ext uri="{FF2B5EF4-FFF2-40B4-BE49-F238E27FC236}">
                <a16:creationId xmlns:a16="http://schemas.microsoft.com/office/drawing/2014/main" id="{B8092DBA-7866-4855-8C1A-763C597D8027}"/>
              </a:ext>
            </a:extLst>
          </p:cNvPr>
          <p:cNvSpPr/>
          <p:nvPr/>
        </p:nvSpPr>
        <p:spPr>
          <a:xfrm>
            <a:off x="364301" y="1507349"/>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55" name="Flowchart: Connector 54">
            <a:extLst>
              <a:ext uri="{FF2B5EF4-FFF2-40B4-BE49-F238E27FC236}">
                <a16:creationId xmlns:a16="http://schemas.microsoft.com/office/drawing/2014/main" id="{5F6A480B-77A9-4FBC-AA74-96945BE7980C}"/>
              </a:ext>
            </a:extLst>
          </p:cNvPr>
          <p:cNvSpPr/>
          <p:nvPr/>
        </p:nvSpPr>
        <p:spPr>
          <a:xfrm>
            <a:off x="5590815" y="1437468"/>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56" name="Flowchart: Connector 55">
            <a:extLst>
              <a:ext uri="{FF2B5EF4-FFF2-40B4-BE49-F238E27FC236}">
                <a16:creationId xmlns:a16="http://schemas.microsoft.com/office/drawing/2014/main" id="{7896A2D1-CBC5-46E6-98CB-E4306B41E605}"/>
              </a:ext>
            </a:extLst>
          </p:cNvPr>
          <p:cNvSpPr/>
          <p:nvPr/>
        </p:nvSpPr>
        <p:spPr>
          <a:xfrm>
            <a:off x="341555" y="2385210"/>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
        <p:nvSpPr>
          <p:cNvPr id="57" name="Flowchart: Connector 56">
            <a:extLst>
              <a:ext uri="{FF2B5EF4-FFF2-40B4-BE49-F238E27FC236}">
                <a16:creationId xmlns:a16="http://schemas.microsoft.com/office/drawing/2014/main" id="{979B365B-23C5-4AF9-A72E-B315FA90F900}"/>
              </a:ext>
            </a:extLst>
          </p:cNvPr>
          <p:cNvSpPr/>
          <p:nvPr/>
        </p:nvSpPr>
        <p:spPr>
          <a:xfrm>
            <a:off x="7357282" y="1464869"/>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GB" dirty="0"/>
          </a:p>
        </p:txBody>
      </p:sp>
      <p:sp>
        <p:nvSpPr>
          <p:cNvPr id="58" name="Rectangle 57">
            <a:extLst>
              <a:ext uri="{FF2B5EF4-FFF2-40B4-BE49-F238E27FC236}">
                <a16:creationId xmlns:a16="http://schemas.microsoft.com/office/drawing/2014/main" id="{9DE3C5DA-E308-4004-B86C-D77AAFA249CC}"/>
              </a:ext>
            </a:extLst>
          </p:cNvPr>
          <p:cNvSpPr/>
          <p:nvPr/>
        </p:nvSpPr>
        <p:spPr>
          <a:xfrm>
            <a:off x="341555" y="3059935"/>
            <a:ext cx="5281118" cy="139176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Flowchart: Connector 58">
            <a:extLst>
              <a:ext uri="{FF2B5EF4-FFF2-40B4-BE49-F238E27FC236}">
                <a16:creationId xmlns:a16="http://schemas.microsoft.com/office/drawing/2014/main" id="{6449A5C1-22EC-46B7-9179-A6947E832BD1}"/>
              </a:ext>
            </a:extLst>
          </p:cNvPr>
          <p:cNvSpPr/>
          <p:nvPr/>
        </p:nvSpPr>
        <p:spPr>
          <a:xfrm>
            <a:off x="325920" y="3059935"/>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endParaRPr lang="en-GB" dirty="0"/>
          </a:p>
        </p:txBody>
      </p:sp>
      <p:pic>
        <p:nvPicPr>
          <p:cNvPr id="61" name="Picture 60">
            <a:extLst>
              <a:ext uri="{FF2B5EF4-FFF2-40B4-BE49-F238E27FC236}">
                <a16:creationId xmlns:a16="http://schemas.microsoft.com/office/drawing/2014/main" id="{F28410C6-A708-4AA7-B57A-744705DF5D8E}"/>
              </a:ext>
            </a:extLst>
          </p:cNvPr>
          <p:cNvPicPr>
            <a:picLocks noChangeAspect="1"/>
          </p:cNvPicPr>
          <p:nvPr/>
        </p:nvPicPr>
        <p:blipFill>
          <a:blip r:embed="rId11"/>
          <a:stretch>
            <a:fillRect/>
          </a:stretch>
        </p:blipFill>
        <p:spPr>
          <a:xfrm>
            <a:off x="4777932" y="4034056"/>
            <a:ext cx="6911939" cy="426757"/>
          </a:xfrm>
          <a:prstGeom prst="rect">
            <a:avLst/>
          </a:prstGeom>
        </p:spPr>
      </p:pic>
      <p:sp>
        <p:nvSpPr>
          <p:cNvPr id="62" name="Flowchart: Connector 61">
            <a:extLst>
              <a:ext uri="{FF2B5EF4-FFF2-40B4-BE49-F238E27FC236}">
                <a16:creationId xmlns:a16="http://schemas.microsoft.com/office/drawing/2014/main" id="{9E0C867C-5D4C-47BA-8EA6-2566948EE943}"/>
              </a:ext>
            </a:extLst>
          </p:cNvPr>
          <p:cNvSpPr/>
          <p:nvPr/>
        </p:nvSpPr>
        <p:spPr>
          <a:xfrm>
            <a:off x="4675582" y="3979684"/>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endParaRPr lang="en-GB" dirty="0"/>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629122" y="22921"/>
            <a:ext cx="3932238" cy="1038593"/>
          </a:xfrm>
          <a:prstGeom prst="rect">
            <a:avLst/>
          </a:prstGeom>
        </p:spPr>
        <p:txBody>
          <a:bodyPr lIns="91440" tIns="45720" rIns="91440" bIns="45720" anchor="t">
            <a:noAutofit/>
          </a:bodyPr>
          <a:lstStyle/>
          <a:p>
            <a:pPr marL="0" indent="0">
              <a:lnSpc>
                <a:spcPct val="100000"/>
              </a:lnSpc>
              <a:spcBef>
                <a:spcPts val="1400"/>
              </a:spcBef>
              <a:buNone/>
            </a:pPr>
            <a:r>
              <a:rPr lang="en-US" sz="1400" dirty="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400" dirty="0">
                <a:solidFill>
                  <a:schemeClr val="accent3">
                    <a:lumMod val="25000"/>
                  </a:schemeClr>
                </a:solidFill>
                <a:latin typeface="Abadi" panose="020B0604020104020204" pitchFamily="34" charset="0"/>
                <a:hlinkClick r:id="rId3"/>
              </a:rPr>
              <a:t>https://github.com/ahmed-gharib89/IBM-Applied-Data-Science-Capstone/blob/main/jupyter-labs-webscraping.ipynb</a:t>
            </a:r>
            <a:endParaRPr lang="en-US" sz="1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48" name="Rectangle 47">
            <a:extLst>
              <a:ext uri="{FF2B5EF4-FFF2-40B4-BE49-F238E27FC236}">
                <a16:creationId xmlns:a16="http://schemas.microsoft.com/office/drawing/2014/main" id="{700FE581-6D26-476D-A30C-97A60A5F6F85}"/>
              </a:ext>
            </a:extLst>
          </p:cNvPr>
          <p:cNvSpPr/>
          <p:nvPr/>
        </p:nvSpPr>
        <p:spPr>
          <a:xfrm>
            <a:off x="9531364" y="4798073"/>
            <a:ext cx="162726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1B41A552-D437-419D-A0C5-E7ED54095653}"/>
              </a:ext>
            </a:extLst>
          </p:cNvPr>
          <p:cNvSpPr/>
          <p:nvPr/>
        </p:nvSpPr>
        <p:spPr>
          <a:xfrm>
            <a:off x="7351582" y="4808295"/>
            <a:ext cx="1885833" cy="100355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CE00C92A-7F96-4403-A85C-BAAD008C6760}"/>
              </a:ext>
            </a:extLst>
          </p:cNvPr>
          <p:cNvSpPr/>
          <p:nvPr/>
        </p:nvSpPr>
        <p:spPr>
          <a:xfrm>
            <a:off x="5188309" y="4789980"/>
            <a:ext cx="1851103"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FDD44269-8308-4D9C-8BFB-3AE5D4800A01}"/>
              </a:ext>
            </a:extLst>
          </p:cNvPr>
          <p:cNvSpPr/>
          <p:nvPr/>
        </p:nvSpPr>
        <p:spPr>
          <a:xfrm>
            <a:off x="3034562" y="4798072"/>
            <a:ext cx="1766572"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6E44E563-6B7B-4C3B-9BFE-168ACE27C95F}"/>
              </a:ext>
            </a:extLst>
          </p:cNvPr>
          <p:cNvSpPr/>
          <p:nvPr/>
        </p:nvSpPr>
        <p:spPr>
          <a:xfrm>
            <a:off x="1108888" y="4786733"/>
            <a:ext cx="1663078" cy="101377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object 12">
            <a:extLst>
              <a:ext uri="{FF2B5EF4-FFF2-40B4-BE49-F238E27FC236}">
                <a16:creationId xmlns:a16="http://schemas.microsoft.com/office/drawing/2014/main" id="{9FA7ECFC-811A-4B7F-B0ED-DE14E9B1D008}"/>
              </a:ext>
            </a:extLst>
          </p:cNvPr>
          <p:cNvSpPr txBox="1"/>
          <p:nvPr/>
        </p:nvSpPr>
        <p:spPr>
          <a:xfrm>
            <a:off x="1267056" y="4789477"/>
            <a:ext cx="1277726" cy="971676"/>
          </a:xfrm>
          <a:prstGeom prst="rect">
            <a:avLst/>
          </a:prstGeom>
        </p:spPr>
        <p:txBody>
          <a:bodyPr vert="horz" wrap="square" lIns="0" tIns="36195"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520"/>
              </a:lnSpc>
              <a:spcBef>
                <a:spcPts val="95"/>
              </a:spcBef>
            </a:pPr>
            <a:r>
              <a:rPr lang="en-GB" sz="1600" spc="-25" dirty="0">
                <a:latin typeface="Abadi" panose="020B0604020104020204" pitchFamily="34" charset="0"/>
                <a:cs typeface="Carlito"/>
              </a:rPr>
              <a:t>Request</a:t>
            </a:r>
            <a:r>
              <a:rPr lang="en-GB" sz="1600" spc="-114" dirty="0">
                <a:latin typeface="Abadi" panose="020B0604020104020204" pitchFamily="34" charset="0"/>
                <a:cs typeface="Carlito"/>
              </a:rPr>
              <a:t> </a:t>
            </a:r>
            <a:r>
              <a:rPr lang="en-GB" sz="1600" spc="-5" dirty="0">
                <a:latin typeface="Abadi" panose="020B0604020104020204" pitchFamily="34" charset="0"/>
                <a:cs typeface="Carlito"/>
              </a:rPr>
              <a:t>Wikipedia</a:t>
            </a:r>
            <a:endParaRPr lang="en-GB" sz="1600" dirty="0">
              <a:latin typeface="Abadi" panose="020B0604020104020204" pitchFamily="34" charset="0"/>
              <a:cs typeface="Carlito"/>
            </a:endParaRPr>
          </a:p>
          <a:p>
            <a:pPr marL="13335" algn="ctr">
              <a:lnSpc>
                <a:spcPts val="2520"/>
              </a:lnSpc>
            </a:pPr>
            <a:r>
              <a:rPr lang="en-GB" sz="1600" spc="-25" dirty="0">
                <a:latin typeface="Abadi" panose="020B0604020104020204" pitchFamily="34" charset="0"/>
                <a:cs typeface="Carlito"/>
              </a:rPr>
              <a:t>html</a:t>
            </a:r>
            <a:endParaRPr lang="en-GB" sz="1600" dirty="0">
              <a:latin typeface="Abadi" panose="020B0604020104020204" pitchFamily="34" charset="0"/>
              <a:cs typeface="Carlito"/>
            </a:endParaRPr>
          </a:p>
        </p:txBody>
      </p:sp>
      <p:sp>
        <p:nvSpPr>
          <p:cNvPr id="55" name="object 19">
            <a:extLst>
              <a:ext uri="{FF2B5EF4-FFF2-40B4-BE49-F238E27FC236}">
                <a16:creationId xmlns:a16="http://schemas.microsoft.com/office/drawing/2014/main" id="{22F0F05F-9DA2-48AF-8723-CBD3D5D9D02A}"/>
              </a:ext>
            </a:extLst>
          </p:cNvPr>
          <p:cNvSpPr txBox="1"/>
          <p:nvPr/>
        </p:nvSpPr>
        <p:spPr>
          <a:xfrm>
            <a:off x="3364642" y="4791721"/>
            <a:ext cx="1492466" cy="967188"/>
          </a:xfrm>
          <a:prstGeom prst="rect">
            <a:avLst/>
          </a:prstGeom>
        </p:spPr>
        <p:txBody>
          <a:bodyPr vert="horz" wrap="square" lIns="0" tIns="3175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73025">
              <a:lnSpc>
                <a:spcPts val="2520"/>
              </a:lnSpc>
              <a:spcBef>
                <a:spcPts val="95"/>
              </a:spcBef>
            </a:pPr>
            <a:r>
              <a:rPr lang="en-GB" sz="1600" spc="-15" dirty="0">
                <a:latin typeface="Abadi" panose="020B0604020104020204" pitchFamily="34" charset="0"/>
                <a:cs typeface="Carlito"/>
              </a:rPr>
              <a:t>Create </a:t>
            </a:r>
            <a:r>
              <a:rPr lang="en-GB" sz="1600" spc="-15" dirty="0" err="1">
                <a:latin typeface="Abadi" panose="020B0604020104020204" pitchFamily="34" charset="0"/>
                <a:cs typeface="Carlito"/>
              </a:rPr>
              <a:t>BeautifulSoup</a:t>
            </a:r>
            <a:r>
              <a:rPr lang="en-GB" sz="1600" spc="-15" dirty="0">
                <a:latin typeface="Abadi" panose="020B0604020104020204" pitchFamily="34" charset="0"/>
                <a:cs typeface="Carlito"/>
              </a:rPr>
              <a:t> Object</a:t>
            </a:r>
            <a:endParaRPr lang="en-GB" sz="1600" dirty="0">
              <a:latin typeface="Abadi" panose="020B0604020104020204" pitchFamily="34" charset="0"/>
              <a:cs typeface="Carlito"/>
            </a:endParaRPr>
          </a:p>
        </p:txBody>
      </p:sp>
      <p:sp>
        <p:nvSpPr>
          <p:cNvPr id="56" name="object 26">
            <a:extLst>
              <a:ext uri="{FF2B5EF4-FFF2-40B4-BE49-F238E27FC236}">
                <a16:creationId xmlns:a16="http://schemas.microsoft.com/office/drawing/2014/main" id="{1E8041A1-F9B5-48C4-8B56-DD0AA1E05724}"/>
              </a:ext>
            </a:extLst>
          </p:cNvPr>
          <p:cNvSpPr txBox="1"/>
          <p:nvPr/>
        </p:nvSpPr>
        <p:spPr>
          <a:xfrm>
            <a:off x="5446788" y="4915802"/>
            <a:ext cx="1403985" cy="627992"/>
          </a:xfrm>
          <a:prstGeom prst="rect">
            <a:avLst/>
          </a:prstGeom>
        </p:spPr>
        <p:txBody>
          <a:bodyPr vert="horz" wrap="square" lIns="0" tIns="3556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4010" marR="5080" indent="-321945">
              <a:lnSpc>
                <a:spcPts val="2430"/>
              </a:lnSpc>
              <a:spcBef>
                <a:spcPts val="350"/>
              </a:spcBef>
            </a:pPr>
            <a:r>
              <a:rPr lang="en-US" sz="1600" spc="-15" dirty="0">
                <a:latin typeface="Abadi" panose="020B0604020104020204" pitchFamily="34" charset="0"/>
                <a:cs typeface="Carlito"/>
              </a:rPr>
              <a:t>Find </a:t>
            </a:r>
            <a:r>
              <a:rPr lang="en-US" sz="1600" spc="-5" dirty="0">
                <a:latin typeface="Abadi" panose="020B0604020104020204" pitchFamily="34" charset="0"/>
                <a:cs typeface="Carlito"/>
              </a:rPr>
              <a:t>launch</a:t>
            </a:r>
            <a:r>
              <a:rPr lang="en-US" sz="1600" spc="-145" dirty="0">
                <a:latin typeface="Abadi" panose="020B0604020104020204" pitchFamily="34" charset="0"/>
                <a:cs typeface="Carlito"/>
              </a:rPr>
              <a:t> </a:t>
            </a:r>
            <a:r>
              <a:rPr lang="en-US" sz="1600" spc="-40" dirty="0">
                <a:latin typeface="Abadi" panose="020B0604020104020204" pitchFamily="34" charset="0"/>
                <a:cs typeface="Carlito"/>
              </a:rPr>
              <a:t>info  </a:t>
            </a:r>
            <a:r>
              <a:rPr lang="en-US" sz="1600" spc="-25" dirty="0">
                <a:latin typeface="Abadi" panose="020B0604020104020204" pitchFamily="34" charset="0"/>
                <a:cs typeface="Carlito"/>
              </a:rPr>
              <a:t>html</a:t>
            </a:r>
            <a:r>
              <a:rPr lang="en-US" sz="1600" spc="-70" dirty="0">
                <a:latin typeface="Abadi" panose="020B0604020104020204" pitchFamily="34" charset="0"/>
                <a:cs typeface="Carlito"/>
              </a:rPr>
              <a:t> </a:t>
            </a:r>
            <a:r>
              <a:rPr lang="en-US" sz="1600" spc="-20" dirty="0">
                <a:latin typeface="Abadi" panose="020B0604020104020204" pitchFamily="34" charset="0"/>
                <a:cs typeface="Carlito"/>
              </a:rPr>
              <a:t>table</a:t>
            </a:r>
            <a:endParaRPr lang="en-US" sz="1600" dirty="0">
              <a:latin typeface="Abadi" panose="020B0604020104020204" pitchFamily="34" charset="0"/>
              <a:cs typeface="Carlito"/>
            </a:endParaRPr>
          </a:p>
        </p:txBody>
      </p:sp>
      <p:sp>
        <p:nvSpPr>
          <p:cNvPr id="58" name="object 47">
            <a:extLst>
              <a:ext uri="{FF2B5EF4-FFF2-40B4-BE49-F238E27FC236}">
                <a16:creationId xmlns:a16="http://schemas.microsoft.com/office/drawing/2014/main" id="{36ECF981-37C6-4584-99F4-DF3FADD268DE}"/>
              </a:ext>
            </a:extLst>
          </p:cNvPr>
          <p:cNvSpPr txBox="1">
            <a:spLocks noGrp="1"/>
          </p:cNvSpPr>
          <p:nvPr/>
        </p:nvSpPr>
        <p:spPr>
          <a:xfrm>
            <a:off x="7629122" y="4832800"/>
            <a:ext cx="1373505" cy="942053"/>
          </a:xfrm>
          <a:prstGeom prst="rect">
            <a:avLst/>
          </a:prstGeom>
        </p:spPr>
        <p:txBody>
          <a:bodyPr vert="horz" wrap="square" lIns="0" tIns="35560" rIns="0" bIns="0" rtlCol="0">
            <a:spAutoFit/>
          </a:bodyPr>
          <a:lstStyle>
            <a:lvl1pPr>
              <a:defRPr sz="4800" b="0" i="0">
                <a:solidFill>
                  <a:srgbClr val="404040"/>
                </a:solidFill>
                <a:latin typeface="Arial"/>
                <a:ea typeface="+mj-ea"/>
                <a:cs typeface="Arial"/>
              </a:defRPr>
            </a:lvl1pPr>
          </a:lstStyle>
          <a:p>
            <a:pPr marL="12700" marR="5080" algn="ctr">
              <a:lnSpc>
                <a:spcPct val="91600"/>
              </a:lnSpc>
              <a:spcBef>
                <a:spcPts val="315"/>
              </a:spcBef>
            </a:pPr>
            <a:r>
              <a:rPr lang="en-US" sz="1600" spc="-45" dirty="0">
                <a:latin typeface="Abadi" panose="020B0604020104020204" pitchFamily="34" charset="0"/>
                <a:cs typeface="Carlito"/>
              </a:rPr>
              <a:t>Iterate</a:t>
            </a:r>
            <a:r>
              <a:rPr lang="en-US" sz="1600" spc="-135" dirty="0">
                <a:latin typeface="Abadi" panose="020B0604020104020204" pitchFamily="34" charset="0"/>
                <a:cs typeface="Carlito"/>
              </a:rPr>
              <a:t> </a:t>
            </a:r>
            <a:r>
              <a:rPr lang="en-US" sz="1600" spc="-20" dirty="0">
                <a:latin typeface="Abadi" panose="020B0604020104020204" pitchFamily="34" charset="0"/>
                <a:cs typeface="Carlito"/>
              </a:rPr>
              <a:t>through  table </a:t>
            </a:r>
            <a:r>
              <a:rPr lang="en-US" sz="1600" spc="-5" dirty="0">
                <a:latin typeface="Abadi" panose="020B0604020104020204" pitchFamily="34" charset="0"/>
                <a:cs typeface="Carlito"/>
              </a:rPr>
              <a:t>cells </a:t>
            </a:r>
            <a:r>
              <a:rPr lang="en-US" sz="1600" spc="-30" dirty="0">
                <a:latin typeface="Abadi" panose="020B0604020104020204" pitchFamily="34" charset="0"/>
                <a:cs typeface="Carlito"/>
              </a:rPr>
              <a:t>to  extract </a:t>
            </a:r>
            <a:r>
              <a:rPr lang="en-US" sz="1600" spc="-35" dirty="0">
                <a:latin typeface="Abadi" panose="020B0604020104020204" pitchFamily="34" charset="0"/>
                <a:cs typeface="Carlito"/>
              </a:rPr>
              <a:t>data </a:t>
            </a:r>
            <a:r>
              <a:rPr lang="en-US" sz="1600" spc="-30" dirty="0">
                <a:latin typeface="Abadi" panose="020B0604020104020204" pitchFamily="34" charset="0"/>
                <a:cs typeface="Carlito"/>
              </a:rPr>
              <a:t>to  </a:t>
            </a:r>
            <a:r>
              <a:rPr lang="en-US" sz="1600" spc="-10" dirty="0">
                <a:latin typeface="Abadi" panose="020B0604020104020204" pitchFamily="34" charset="0"/>
                <a:cs typeface="Carlito"/>
              </a:rPr>
              <a:t>dictionary</a:t>
            </a:r>
            <a:endParaRPr lang="en-US" sz="1600" dirty="0">
              <a:latin typeface="Abadi" panose="020B0604020104020204" pitchFamily="34" charset="0"/>
              <a:cs typeface="Carlito"/>
            </a:endParaRPr>
          </a:p>
        </p:txBody>
      </p:sp>
      <p:sp>
        <p:nvSpPr>
          <p:cNvPr id="59" name="object 52">
            <a:extLst>
              <a:ext uri="{FF2B5EF4-FFF2-40B4-BE49-F238E27FC236}">
                <a16:creationId xmlns:a16="http://schemas.microsoft.com/office/drawing/2014/main" id="{7D3FF9C5-D4F3-43CC-A825-5AE4D636C001}"/>
              </a:ext>
            </a:extLst>
          </p:cNvPr>
          <p:cNvSpPr txBox="1"/>
          <p:nvPr/>
        </p:nvSpPr>
        <p:spPr>
          <a:xfrm>
            <a:off x="9619392" y="4902103"/>
            <a:ext cx="1539240" cy="772006"/>
          </a:xfrm>
          <a:prstGeom prst="rect">
            <a:avLst/>
          </a:prstGeom>
        </p:spPr>
        <p:txBody>
          <a:bodyPr vert="horz" wrap="square" lIns="0" tIns="3302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lnSpc>
                <a:spcPct val="100000"/>
              </a:lnSpc>
              <a:spcBef>
                <a:spcPts val="95"/>
              </a:spcBef>
            </a:pPr>
            <a:r>
              <a:rPr lang="en-GB" sz="1600" spc="-40" dirty="0">
                <a:latin typeface="Abadi" panose="020B0604020104020204" pitchFamily="34" charset="0"/>
                <a:cs typeface="Carlito"/>
              </a:rPr>
              <a:t>Create</a:t>
            </a:r>
            <a:r>
              <a:rPr lang="en-GB" sz="1600" spc="-70" dirty="0">
                <a:latin typeface="Abadi" panose="020B0604020104020204" pitchFamily="34" charset="0"/>
                <a:cs typeface="Carlito"/>
              </a:rPr>
              <a:t> </a:t>
            </a:r>
            <a:r>
              <a:rPr lang="en-GB" sz="1600" spc="-10" dirty="0">
                <a:latin typeface="Abadi" panose="020B0604020104020204" pitchFamily="34" charset="0"/>
                <a:cs typeface="Carlito"/>
              </a:rPr>
              <a:t>dictionary into a Pandas </a:t>
            </a:r>
            <a:r>
              <a:rPr lang="en-GB" sz="1600" spc="-10" dirty="0" err="1">
                <a:latin typeface="Abadi" panose="020B0604020104020204" pitchFamily="34" charset="0"/>
                <a:cs typeface="Carlito"/>
              </a:rPr>
              <a:t>DataFrame</a:t>
            </a:r>
            <a:endParaRPr lang="en-GB" sz="1600" spc="-10" dirty="0">
              <a:latin typeface="Abadi" panose="020B0604020104020204" pitchFamily="34" charset="0"/>
              <a:cs typeface="Carlito"/>
            </a:endParaRPr>
          </a:p>
        </p:txBody>
      </p:sp>
      <p:sp>
        <p:nvSpPr>
          <p:cNvPr id="60" name="Arrow: Right 59">
            <a:extLst>
              <a:ext uri="{FF2B5EF4-FFF2-40B4-BE49-F238E27FC236}">
                <a16:creationId xmlns:a16="http://schemas.microsoft.com/office/drawing/2014/main" id="{A0220F1C-AACA-4420-848A-C297D736D29A}"/>
              </a:ext>
            </a:extLst>
          </p:cNvPr>
          <p:cNvSpPr/>
          <p:nvPr/>
        </p:nvSpPr>
        <p:spPr>
          <a:xfrm>
            <a:off x="1703340" y="5904499"/>
            <a:ext cx="9858020" cy="257675"/>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Flowchart: Connector 60">
            <a:extLst>
              <a:ext uri="{FF2B5EF4-FFF2-40B4-BE49-F238E27FC236}">
                <a16:creationId xmlns:a16="http://schemas.microsoft.com/office/drawing/2014/main" id="{7476A9E1-B427-498E-B1D5-AEBE117880E1}"/>
              </a:ext>
            </a:extLst>
          </p:cNvPr>
          <p:cNvSpPr/>
          <p:nvPr/>
        </p:nvSpPr>
        <p:spPr>
          <a:xfrm>
            <a:off x="1102330" y="4788115"/>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62" name="Flowchart: Connector 61">
            <a:extLst>
              <a:ext uri="{FF2B5EF4-FFF2-40B4-BE49-F238E27FC236}">
                <a16:creationId xmlns:a16="http://schemas.microsoft.com/office/drawing/2014/main" id="{A87F943D-CD72-401B-856F-A4C60BA9AEE2}"/>
              </a:ext>
            </a:extLst>
          </p:cNvPr>
          <p:cNvSpPr/>
          <p:nvPr/>
        </p:nvSpPr>
        <p:spPr>
          <a:xfrm>
            <a:off x="3008662" y="4769526"/>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63" name="Flowchart: Connector 62">
            <a:extLst>
              <a:ext uri="{FF2B5EF4-FFF2-40B4-BE49-F238E27FC236}">
                <a16:creationId xmlns:a16="http://schemas.microsoft.com/office/drawing/2014/main" id="{74929409-831E-4B8D-8D72-55CA90138A88}"/>
              </a:ext>
            </a:extLst>
          </p:cNvPr>
          <p:cNvSpPr/>
          <p:nvPr/>
        </p:nvSpPr>
        <p:spPr>
          <a:xfrm>
            <a:off x="5157258" y="4753682"/>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
        <p:nvSpPr>
          <p:cNvPr id="64" name="Flowchart: Connector 63">
            <a:extLst>
              <a:ext uri="{FF2B5EF4-FFF2-40B4-BE49-F238E27FC236}">
                <a16:creationId xmlns:a16="http://schemas.microsoft.com/office/drawing/2014/main" id="{01484ED6-01CC-4FD5-BE1B-8F6B8649BB2B}"/>
              </a:ext>
            </a:extLst>
          </p:cNvPr>
          <p:cNvSpPr/>
          <p:nvPr/>
        </p:nvSpPr>
        <p:spPr>
          <a:xfrm>
            <a:off x="7308444" y="4764175"/>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GB" dirty="0"/>
          </a:p>
        </p:txBody>
      </p:sp>
      <p:sp>
        <p:nvSpPr>
          <p:cNvPr id="65" name="Flowchart: Connector 64">
            <a:extLst>
              <a:ext uri="{FF2B5EF4-FFF2-40B4-BE49-F238E27FC236}">
                <a16:creationId xmlns:a16="http://schemas.microsoft.com/office/drawing/2014/main" id="{F90056AA-65C5-4D5A-8196-F2AD9077FCDA}"/>
              </a:ext>
            </a:extLst>
          </p:cNvPr>
          <p:cNvSpPr/>
          <p:nvPr/>
        </p:nvSpPr>
        <p:spPr>
          <a:xfrm>
            <a:off x="9474111" y="4733541"/>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endParaRPr lang="en-GB" dirty="0"/>
          </a:p>
        </p:txBody>
      </p:sp>
      <p:pic>
        <p:nvPicPr>
          <p:cNvPr id="67" name="Picture 66">
            <a:extLst>
              <a:ext uri="{FF2B5EF4-FFF2-40B4-BE49-F238E27FC236}">
                <a16:creationId xmlns:a16="http://schemas.microsoft.com/office/drawing/2014/main" id="{FB24C29D-D34B-4D6C-BB78-11E1C07CFB0E}"/>
              </a:ext>
            </a:extLst>
          </p:cNvPr>
          <p:cNvPicPr>
            <a:picLocks noChangeAspect="1"/>
          </p:cNvPicPr>
          <p:nvPr/>
        </p:nvPicPr>
        <p:blipFill>
          <a:blip r:embed="rId4"/>
          <a:stretch>
            <a:fillRect/>
          </a:stretch>
        </p:blipFill>
        <p:spPr>
          <a:xfrm>
            <a:off x="922929" y="1498224"/>
            <a:ext cx="8672312" cy="358171"/>
          </a:xfrm>
          <a:prstGeom prst="rect">
            <a:avLst/>
          </a:prstGeom>
        </p:spPr>
      </p:pic>
      <p:pic>
        <p:nvPicPr>
          <p:cNvPr id="69" name="Picture 68">
            <a:extLst>
              <a:ext uri="{FF2B5EF4-FFF2-40B4-BE49-F238E27FC236}">
                <a16:creationId xmlns:a16="http://schemas.microsoft.com/office/drawing/2014/main" id="{F4FA7841-DF77-4D3F-AE2F-764A1A081812}"/>
              </a:ext>
            </a:extLst>
          </p:cNvPr>
          <p:cNvPicPr>
            <a:picLocks noChangeAspect="1"/>
          </p:cNvPicPr>
          <p:nvPr/>
        </p:nvPicPr>
        <p:blipFill>
          <a:blip r:embed="rId5"/>
          <a:stretch>
            <a:fillRect/>
          </a:stretch>
        </p:blipFill>
        <p:spPr>
          <a:xfrm>
            <a:off x="922411" y="1874469"/>
            <a:ext cx="2720576" cy="160034"/>
          </a:xfrm>
          <a:prstGeom prst="rect">
            <a:avLst/>
          </a:prstGeom>
        </p:spPr>
      </p:pic>
      <p:pic>
        <p:nvPicPr>
          <p:cNvPr id="71" name="Picture 70">
            <a:extLst>
              <a:ext uri="{FF2B5EF4-FFF2-40B4-BE49-F238E27FC236}">
                <a16:creationId xmlns:a16="http://schemas.microsoft.com/office/drawing/2014/main" id="{C2258320-8848-4548-BDBA-094A0808826D}"/>
              </a:ext>
            </a:extLst>
          </p:cNvPr>
          <p:cNvPicPr>
            <a:picLocks noChangeAspect="1"/>
          </p:cNvPicPr>
          <p:nvPr/>
        </p:nvPicPr>
        <p:blipFill>
          <a:blip r:embed="rId6"/>
          <a:stretch>
            <a:fillRect/>
          </a:stretch>
        </p:blipFill>
        <p:spPr>
          <a:xfrm>
            <a:off x="922929" y="2133891"/>
            <a:ext cx="4008467" cy="396274"/>
          </a:xfrm>
          <a:prstGeom prst="rect">
            <a:avLst/>
          </a:prstGeom>
        </p:spPr>
      </p:pic>
      <p:pic>
        <p:nvPicPr>
          <p:cNvPr id="75" name="Picture 74">
            <a:extLst>
              <a:ext uri="{FF2B5EF4-FFF2-40B4-BE49-F238E27FC236}">
                <a16:creationId xmlns:a16="http://schemas.microsoft.com/office/drawing/2014/main" id="{9779995D-BB57-4066-949B-FD08B0C1C52F}"/>
              </a:ext>
            </a:extLst>
          </p:cNvPr>
          <p:cNvPicPr>
            <a:picLocks noChangeAspect="1"/>
          </p:cNvPicPr>
          <p:nvPr/>
        </p:nvPicPr>
        <p:blipFill>
          <a:blip r:embed="rId7"/>
          <a:stretch>
            <a:fillRect/>
          </a:stretch>
        </p:blipFill>
        <p:spPr>
          <a:xfrm>
            <a:off x="922929" y="2567150"/>
            <a:ext cx="2712955" cy="205758"/>
          </a:xfrm>
          <a:prstGeom prst="rect">
            <a:avLst/>
          </a:prstGeom>
        </p:spPr>
      </p:pic>
      <p:pic>
        <p:nvPicPr>
          <p:cNvPr id="77" name="Picture 76">
            <a:extLst>
              <a:ext uri="{FF2B5EF4-FFF2-40B4-BE49-F238E27FC236}">
                <a16:creationId xmlns:a16="http://schemas.microsoft.com/office/drawing/2014/main" id="{6D0FB0EC-F860-4532-A927-21BAF4739CF3}"/>
              </a:ext>
            </a:extLst>
          </p:cNvPr>
          <p:cNvPicPr>
            <a:picLocks noChangeAspect="1"/>
          </p:cNvPicPr>
          <p:nvPr/>
        </p:nvPicPr>
        <p:blipFill>
          <a:blip r:embed="rId8"/>
          <a:stretch>
            <a:fillRect/>
          </a:stretch>
        </p:blipFill>
        <p:spPr>
          <a:xfrm>
            <a:off x="918059" y="2870628"/>
            <a:ext cx="7978831" cy="1539373"/>
          </a:xfrm>
          <a:prstGeom prst="rect">
            <a:avLst/>
          </a:prstGeom>
        </p:spPr>
      </p:pic>
      <p:pic>
        <p:nvPicPr>
          <p:cNvPr id="79" name="Picture 78">
            <a:extLst>
              <a:ext uri="{FF2B5EF4-FFF2-40B4-BE49-F238E27FC236}">
                <a16:creationId xmlns:a16="http://schemas.microsoft.com/office/drawing/2014/main" id="{6656568D-ABBA-4993-A56D-FC2178EB9AC7}"/>
              </a:ext>
            </a:extLst>
          </p:cNvPr>
          <p:cNvPicPr>
            <a:picLocks noChangeAspect="1"/>
          </p:cNvPicPr>
          <p:nvPr/>
        </p:nvPicPr>
        <p:blipFill>
          <a:blip r:embed="rId9"/>
          <a:stretch>
            <a:fillRect/>
          </a:stretch>
        </p:blipFill>
        <p:spPr>
          <a:xfrm>
            <a:off x="7476408" y="2080785"/>
            <a:ext cx="4271399" cy="2620490"/>
          </a:xfrm>
          <a:prstGeom prst="rect">
            <a:avLst/>
          </a:prstGeom>
        </p:spPr>
      </p:pic>
      <p:pic>
        <p:nvPicPr>
          <p:cNvPr id="81" name="Picture 80">
            <a:extLst>
              <a:ext uri="{FF2B5EF4-FFF2-40B4-BE49-F238E27FC236}">
                <a16:creationId xmlns:a16="http://schemas.microsoft.com/office/drawing/2014/main" id="{E47552F1-367E-432B-A555-2188F499E465}"/>
              </a:ext>
            </a:extLst>
          </p:cNvPr>
          <p:cNvPicPr>
            <a:picLocks noChangeAspect="1"/>
          </p:cNvPicPr>
          <p:nvPr/>
        </p:nvPicPr>
        <p:blipFill>
          <a:blip r:embed="rId10"/>
          <a:stretch>
            <a:fillRect/>
          </a:stretch>
        </p:blipFill>
        <p:spPr>
          <a:xfrm>
            <a:off x="3829150" y="4487897"/>
            <a:ext cx="2156647" cy="213378"/>
          </a:xfrm>
          <a:prstGeom prst="rect">
            <a:avLst/>
          </a:prstGeom>
        </p:spPr>
      </p:pic>
      <p:sp>
        <p:nvSpPr>
          <p:cNvPr id="82" name="Rectangle 81">
            <a:extLst>
              <a:ext uri="{FF2B5EF4-FFF2-40B4-BE49-F238E27FC236}">
                <a16:creationId xmlns:a16="http://schemas.microsoft.com/office/drawing/2014/main" id="{BED839BD-E8F5-400A-8219-F84D24CF2D22}"/>
              </a:ext>
            </a:extLst>
          </p:cNvPr>
          <p:cNvSpPr/>
          <p:nvPr/>
        </p:nvSpPr>
        <p:spPr>
          <a:xfrm>
            <a:off x="922411" y="1498224"/>
            <a:ext cx="8672830" cy="5617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Flowchart: Connector 82">
            <a:extLst>
              <a:ext uri="{FF2B5EF4-FFF2-40B4-BE49-F238E27FC236}">
                <a16:creationId xmlns:a16="http://schemas.microsoft.com/office/drawing/2014/main" id="{8D71B3C8-6A3E-4689-AEFB-8D97E1EC6D45}"/>
              </a:ext>
            </a:extLst>
          </p:cNvPr>
          <p:cNvSpPr/>
          <p:nvPr/>
        </p:nvSpPr>
        <p:spPr>
          <a:xfrm>
            <a:off x="836198" y="1426839"/>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84" name="Rectangle 83">
            <a:extLst>
              <a:ext uri="{FF2B5EF4-FFF2-40B4-BE49-F238E27FC236}">
                <a16:creationId xmlns:a16="http://schemas.microsoft.com/office/drawing/2014/main" id="{7960AAD6-7925-4487-96D1-EE0DD005FBF0}"/>
              </a:ext>
            </a:extLst>
          </p:cNvPr>
          <p:cNvSpPr/>
          <p:nvPr/>
        </p:nvSpPr>
        <p:spPr>
          <a:xfrm>
            <a:off x="922929" y="2133891"/>
            <a:ext cx="4139725" cy="6390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Flowchart: Connector 84">
            <a:extLst>
              <a:ext uri="{FF2B5EF4-FFF2-40B4-BE49-F238E27FC236}">
                <a16:creationId xmlns:a16="http://schemas.microsoft.com/office/drawing/2014/main" id="{569F70DF-3768-4E4B-B904-0ECDAF7FCA69}"/>
              </a:ext>
            </a:extLst>
          </p:cNvPr>
          <p:cNvSpPr/>
          <p:nvPr/>
        </p:nvSpPr>
        <p:spPr>
          <a:xfrm>
            <a:off x="834077" y="2068109"/>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86" name="Flowchart: Connector 85">
            <a:extLst>
              <a:ext uri="{FF2B5EF4-FFF2-40B4-BE49-F238E27FC236}">
                <a16:creationId xmlns:a16="http://schemas.microsoft.com/office/drawing/2014/main" id="{5C05C395-594D-46B8-AE3C-2F84F4AEE9FD}"/>
              </a:ext>
            </a:extLst>
          </p:cNvPr>
          <p:cNvSpPr/>
          <p:nvPr/>
        </p:nvSpPr>
        <p:spPr>
          <a:xfrm>
            <a:off x="834077" y="2815358"/>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
        <p:nvSpPr>
          <p:cNvPr id="87" name="Flowchart: Connector 86">
            <a:extLst>
              <a:ext uri="{FF2B5EF4-FFF2-40B4-BE49-F238E27FC236}">
                <a16:creationId xmlns:a16="http://schemas.microsoft.com/office/drawing/2014/main" id="{FEC43847-B520-43B7-9894-B2FD9CBC8CAD}"/>
              </a:ext>
            </a:extLst>
          </p:cNvPr>
          <p:cNvSpPr/>
          <p:nvPr/>
        </p:nvSpPr>
        <p:spPr>
          <a:xfrm>
            <a:off x="7341648" y="2027466"/>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GB" dirty="0"/>
          </a:p>
        </p:txBody>
      </p:sp>
      <p:sp>
        <p:nvSpPr>
          <p:cNvPr id="88" name="Flowchart: Connector 87">
            <a:extLst>
              <a:ext uri="{FF2B5EF4-FFF2-40B4-BE49-F238E27FC236}">
                <a16:creationId xmlns:a16="http://schemas.microsoft.com/office/drawing/2014/main" id="{D919942D-AA68-481B-8713-EEEDD1BD9831}"/>
              </a:ext>
            </a:extLst>
          </p:cNvPr>
          <p:cNvSpPr/>
          <p:nvPr/>
        </p:nvSpPr>
        <p:spPr>
          <a:xfrm>
            <a:off x="3661186" y="4410001"/>
            <a:ext cx="167964" cy="175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endParaRPr lang="en-GB" dirty="0"/>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0439" y="244194"/>
            <a:ext cx="5530428" cy="1687009"/>
          </a:xfrm>
          <a:prstGeom prst="rect">
            <a:avLst/>
          </a:prstGeom>
        </p:spPr>
        <p:txBody>
          <a:bodyPr/>
          <a:lstStyle/>
          <a:p>
            <a:pPr marL="0" indent="0">
              <a:buNone/>
            </a:pPr>
            <a:r>
              <a:rPr lang="en-US" sz="1500" dirty="0">
                <a:solidFill>
                  <a:schemeClr val="accent3">
                    <a:lumMod val="25000"/>
                  </a:schemeClr>
                </a:solidFill>
                <a:latin typeface="Abadi" panose="020B0604020104020204" pitchFamily="34" charset="0"/>
              </a:rPr>
              <a:t>GitHub URL</a:t>
            </a:r>
            <a:endParaRPr lang="en-US" sz="1500" dirty="0">
              <a:solidFill>
                <a:schemeClr val="accent3">
                  <a:lumMod val="25000"/>
                </a:schemeClr>
              </a:solidFill>
              <a:latin typeface="Abadi" panose="020B0604020104020204" pitchFamily="34" charset="0"/>
              <a:hlinkClick r:id="rId3"/>
            </a:endParaRPr>
          </a:p>
          <a:p>
            <a:pPr marL="0" indent="0">
              <a:buNone/>
            </a:pPr>
            <a:r>
              <a:rPr lang="en-US" sz="1500" dirty="0">
                <a:solidFill>
                  <a:schemeClr val="accent3">
                    <a:lumMod val="25000"/>
                  </a:schemeClr>
                </a:solidFill>
                <a:latin typeface="Abadi" panose="020B0604020104020204" pitchFamily="34" charset="0"/>
                <a:hlinkClick r:id="rId4"/>
              </a:rPr>
              <a:t>https://github.com/ahmed-gharib89/IBM-Applied-Data-Science-Capstone/blob/main/labs-jupyter-spacex-Data%20wrangling.ipynb</a:t>
            </a:r>
            <a:endParaRPr lang="en-US" sz="1500" dirty="0">
              <a:latin typeface="Abadi" panose="020B0604020104020204" pitchFamily="34" charset="0"/>
            </a:endParaRP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TextBox 2">
            <a:extLst>
              <a:ext uri="{FF2B5EF4-FFF2-40B4-BE49-F238E27FC236}">
                <a16:creationId xmlns:a16="http://schemas.microsoft.com/office/drawing/2014/main" id="{613E9E72-491F-40E9-99BC-880F732B9D5D}"/>
              </a:ext>
            </a:extLst>
          </p:cNvPr>
          <p:cNvSpPr txBox="1"/>
          <p:nvPr/>
        </p:nvSpPr>
        <p:spPr>
          <a:xfrm>
            <a:off x="770011" y="1550020"/>
            <a:ext cx="10515600" cy="2821285"/>
          </a:xfrm>
          <a:prstGeom prst="rect">
            <a:avLst/>
          </a:prstGeom>
          <a:noFill/>
        </p:spPr>
        <p:txBody>
          <a:bodyPr wrap="square" rtlCol="0">
            <a:spAutoFit/>
          </a:bodyPr>
          <a:lstStyle/>
          <a:p>
            <a:pPr marL="16510">
              <a:lnSpc>
                <a:spcPct val="100000"/>
              </a:lnSpc>
              <a:spcBef>
                <a:spcPts val="1280"/>
              </a:spcBef>
            </a:pPr>
            <a:r>
              <a:rPr lang="en-US" sz="1800" spc="-15" dirty="0">
                <a:solidFill>
                  <a:srgbClr val="404040"/>
                </a:solidFill>
                <a:latin typeface="Abadi" panose="020B0604020104020204" pitchFamily="34" charset="0"/>
                <a:cs typeface="Carlito"/>
              </a:rPr>
              <a:t>Create </a:t>
            </a:r>
            <a:r>
              <a:rPr lang="en-US" sz="1800" dirty="0">
                <a:solidFill>
                  <a:srgbClr val="404040"/>
                </a:solidFill>
                <a:latin typeface="Abadi" panose="020B0604020104020204" pitchFamily="34" charset="0"/>
                <a:cs typeface="Carlito"/>
              </a:rPr>
              <a:t>a </a:t>
            </a:r>
            <a:r>
              <a:rPr lang="en-US" sz="1800" spc="-5" dirty="0">
                <a:solidFill>
                  <a:srgbClr val="404040"/>
                </a:solidFill>
                <a:latin typeface="Abadi" panose="020B0604020104020204" pitchFamily="34" charset="0"/>
                <a:cs typeface="Carlito"/>
              </a:rPr>
              <a:t>training label </a:t>
            </a:r>
            <a:r>
              <a:rPr lang="en-US" sz="1800" dirty="0">
                <a:solidFill>
                  <a:srgbClr val="404040"/>
                </a:solidFill>
                <a:latin typeface="Abadi" panose="020B0604020104020204" pitchFamily="34" charset="0"/>
                <a:cs typeface="Carlito"/>
              </a:rPr>
              <a:t>with </a:t>
            </a:r>
            <a:r>
              <a:rPr lang="en-US" sz="1800" spc="-5" dirty="0">
                <a:solidFill>
                  <a:srgbClr val="404040"/>
                </a:solidFill>
                <a:latin typeface="Abadi" panose="020B0604020104020204" pitchFamily="34" charset="0"/>
                <a:cs typeface="Carlito"/>
              </a:rPr>
              <a:t>landing </a:t>
            </a:r>
            <a:r>
              <a:rPr lang="en-US" sz="1800" spc="-15" dirty="0">
                <a:solidFill>
                  <a:srgbClr val="404040"/>
                </a:solidFill>
                <a:latin typeface="Abadi" panose="020B0604020104020204" pitchFamily="34" charset="0"/>
                <a:cs typeface="Carlito"/>
              </a:rPr>
              <a:t>outcomes </a:t>
            </a:r>
            <a:r>
              <a:rPr lang="en-US" sz="1800" spc="-5" dirty="0">
                <a:solidFill>
                  <a:srgbClr val="404040"/>
                </a:solidFill>
                <a:latin typeface="Abadi" panose="020B0604020104020204" pitchFamily="34" charset="0"/>
                <a:cs typeface="Carlito"/>
              </a:rPr>
              <a:t>where successful </a:t>
            </a:r>
            <a:r>
              <a:rPr lang="en-US" sz="1800" dirty="0">
                <a:solidFill>
                  <a:srgbClr val="404040"/>
                </a:solidFill>
                <a:latin typeface="Abadi" panose="020B0604020104020204" pitchFamily="34" charset="0"/>
                <a:cs typeface="Carlito"/>
              </a:rPr>
              <a:t>= 1 &amp; </a:t>
            </a:r>
            <a:r>
              <a:rPr lang="en-US" sz="1800" spc="-15" dirty="0">
                <a:solidFill>
                  <a:srgbClr val="404040"/>
                </a:solidFill>
                <a:latin typeface="Abadi" panose="020B0604020104020204" pitchFamily="34" charset="0"/>
                <a:cs typeface="Carlito"/>
              </a:rPr>
              <a:t>failure </a:t>
            </a:r>
            <a:r>
              <a:rPr lang="en-US" sz="1800" dirty="0">
                <a:solidFill>
                  <a:srgbClr val="404040"/>
                </a:solidFill>
                <a:latin typeface="Abadi" panose="020B0604020104020204" pitchFamily="34" charset="0"/>
                <a:cs typeface="Carlito"/>
              </a:rPr>
              <a:t>=</a:t>
            </a:r>
            <a:r>
              <a:rPr lang="en-US" sz="1800" spc="-8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0.</a:t>
            </a:r>
            <a:endParaRPr lang="en-US" sz="1800" dirty="0">
              <a:latin typeface="Abadi" panose="020B0604020104020204" pitchFamily="34" charset="0"/>
              <a:cs typeface="Carlito"/>
            </a:endParaRPr>
          </a:p>
          <a:p>
            <a:pPr marL="16510">
              <a:lnSpc>
                <a:spcPct val="100000"/>
              </a:lnSpc>
              <a:spcBef>
                <a:spcPts val="1175"/>
              </a:spcBef>
            </a:pPr>
            <a:r>
              <a:rPr lang="en-US" sz="1800" dirty="0">
                <a:solidFill>
                  <a:srgbClr val="404040"/>
                </a:solidFill>
                <a:latin typeface="Abadi" panose="020B0604020104020204" pitchFamily="34" charset="0"/>
                <a:cs typeface="Carlito"/>
              </a:rPr>
              <a:t>Outcome</a:t>
            </a:r>
            <a:r>
              <a:rPr lang="en-US" sz="1800" spc="-7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column</a:t>
            </a:r>
            <a:r>
              <a:rPr lang="en-US" sz="1800" spc="-45" dirty="0">
                <a:solidFill>
                  <a:srgbClr val="404040"/>
                </a:solidFill>
                <a:latin typeface="Abadi" panose="020B0604020104020204" pitchFamily="34" charset="0"/>
                <a:cs typeface="Carlito"/>
              </a:rPr>
              <a:t> </a:t>
            </a:r>
            <a:r>
              <a:rPr lang="en-US" sz="1800" spc="-5" dirty="0">
                <a:solidFill>
                  <a:srgbClr val="404040"/>
                </a:solidFill>
                <a:latin typeface="Abadi" panose="020B0604020104020204" pitchFamily="34" charset="0"/>
                <a:cs typeface="Carlito"/>
              </a:rPr>
              <a:t>has</a:t>
            </a:r>
            <a:r>
              <a:rPr lang="en-US" sz="1800" spc="-40" dirty="0">
                <a:solidFill>
                  <a:srgbClr val="404040"/>
                </a:solidFill>
                <a:latin typeface="Abadi" panose="020B0604020104020204" pitchFamily="34" charset="0"/>
                <a:cs typeface="Carlito"/>
              </a:rPr>
              <a:t> </a:t>
            </a:r>
            <a:r>
              <a:rPr lang="en-US" sz="1800" spc="-10" dirty="0">
                <a:solidFill>
                  <a:srgbClr val="404040"/>
                </a:solidFill>
                <a:latin typeface="Abadi" panose="020B0604020104020204" pitchFamily="34" charset="0"/>
                <a:cs typeface="Carlito"/>
              </a:rPr>
              <a:t>two</a:t>
            </a:r>
            <a:r>
              <a:rPr lang="en-US" sz="1800" spc="-2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components:</a:t>
            </a:r>
            <a:r>
              <a:rPr lang="en-US" sz="1800" spc="-7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‘Mission</a:t>
            </a:r>
            <a:r>
              <a:rPr lang="en-US" sz="1800" spc="5" dirty="0">
                <a:solidFill>
                  <a:srgbClr val="404040"/>
                </a:solidFill>
                <a:latin typeface="Abadi" panose="020B0604020104020204" pitchFamily="34" charset="0"/>
                <a:cs typeface="Carlito"/>
              </a:rPr>
              <a:t> </a:t>
            </a:r>
            <a:r>
              <a:rPr lang="en-US" sz="1800" spc="-5" dirty="0">
                <a:solidFill>
                  <a:srgbClr val="404040"/>
                </a:solidFill>
                <a:latin typeface="Abadi" panose="020B0604020104020204" pitchFamily="34" charset="0"/>
                <a:cs typeface="Carlito"/>
              </a:rPr>
              <a:t>Outcome’</a:t>
            </a:r>
            <a:r>
              <a:rPr lang="en-US" sz="1800" spc="-6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‘Landing</a:t>
            </a:r>
            <a:r>
              <a:rPr lang="en-US" sz="1800" spc="-50" dirty="0">
                <a:solidFill>
                  <a:srgbClr val="404040"/>
                </a:solidFill>
                <a:latin typeface="Abadi" panose="020B0604020104020204" pitchFamily="34" charset="0"/>
                <a:cs typeface="Carlito"/>
              </a:rPr>
              <a:t> </a:t>
            </a:r>
            <a:r>
              <a:rPr lang="en-US" sz="1800" spc="-5" dirty="0">
                <a:solidFill>
                  <a:srgbClr val="404040"/>
                </a:solidFill>
                <a:latin typeface="Abadi" panose="020B0604020104020204" pitchFamily="34" charset="0"/>
                <a:cs typeface="Carlito"/>
              </a:rPr>
              <a:t>Location’</a:t>
            </a:r>
            <a:endParaRPr lang="en-US" sz="1800" dirty="0">
              <a:latin typeface="Abadi" panose="020B0604020104020204" pitchFamily="34" charset="0"/>
              <a:cs typeface="Carlito"/>
            </a:endParaRPr>
          </a:p>
          <a:p>
            <a:pPr marL="16510" marR="5080">
              <a:lnSpc>
                <a:spcPct val="150000"/>
              </a:lnSpc>
              <a:spcBef>
                <a:spcPts val="290"/>
              </a:spcBef>
            </a:pPr>
            <a:r>
              <a:rPr lang="en-US" sz="1800" dirty="0">
                <a:solidFill>
                  <a:srgbClr val="404040"/>
                </a:solidFill>
                <a:latin typeface="Abadi" panose="020B0604020104020204" pitchFamily="34" charset="0"/>
                <a:cs typeface="Carlito"/>
              </a:rPr>
              <a:t>New </a:t>
            </a:r>
            <a:r>
              <a:rPr lang="en-US" sz="1800" spc="-5" dirty="0">
                <a:solidFill>
                  <a:srgbClr val="404040"/>
                </a:solidFill>
                <a:latin typeface="Abadi" panose="020B0604020104020204" pitchFamily="34" charset="0"/>
                <a:cs typeface="Carlito"/>
              </a:rPr>
              <a:t>training </a:t>
            </a:r>
            <a:r>
              <a:rPr lang="en-US" sz="1800" dirty="0">
                <a:solidFill>
                  <a:srgbClr val="404040"/>
                </a:solidFill>
                <a:latin typeface="Abadi" panose="020B0604020104020204" pitchFamily="34" charset="0"/>
                <a:cs typeface="Carlito"/>
              </a:rPr>
              <a:t>label column </a:t>
            </a:r>
            <a:r>
              <a:rPr lang="en-US" sz="1800" spc="-15" dirty="0">
                <a:solidFill>
                  <a:srgbClr val="404040"/>
                </a:solidFill>
                <a:latin typeface="Abadi" panose="020B0604020104020204" pitchFamily="34" charset="0"/>
                <a:cs typeface="Carlito"/>
              </a:rPr>
              <a:t>‘class’ </a:t>
            </a:r>
            <a:r>
              <a:rPr lang="en-US" sz="1800" spc="-5" dirty="0">
                <a:solidFill>
                  <a:srgbClr val="404040"/>
                </a:solidFill>
                <a:latin typeface="Abadi" panose="020B0604020104020204" pitchFamily="34" charset="0"/>
                <a:cs typeface="Carlito"/>
              </a:rPr>
              <a:t>with </a:t>
            </a:r>
            <a:r>
              <a:rPr lang="en-US" sz="1800" dirty="0">
                <a:solidFill>
                  <a:srgbClr val="404040"/>
                </a:solidFill>
                <a:latin typeface="Abadi" panose="020B0604020104020204" pitchFamily="34" charset="0"/>
                <a:cs typeface="Carlito"/>
              </a:rPr>
              <a:t>a </a:t>
            </a:r>
            <a:r>
              <a:rPr lang="en-US" sz="1800" spc="-5" dirty="0">
                <a:solidFill>
                  <a:srgbClr val="404040"/>
                </a:solidFill>
                <a:latin typeface="Abadi" panose="020B0604020104020204" pitchFamily="34" charset="0"/>
                <a:cs typeface="Carlito"/>
              </a:rPr>
              <a:t>value of </a:t>
            </a:r>
            <a:r>
              <a:rPr lang="en-US" sz="1800" dirty="0">
                <a:solidFill>
                  <a:srgbClr val="404040"/>
                </a:solidFill>
                <a:latin typeface="Abadi" panose="020B0604020104020204" pitchFamily="34" charset="0"/>
                <a:cs typeface="Carlito"/>
              </a:rPr>
              <a:t>1 </a:t>
            </a:r>
            <a:r>
              <a:rPr lang="en-US" sz="1800" spc="-5" dirty="0">
                <a:solidFill>
                  <a:srgbClr val="404040"/>
                </a:solidFill>
                <a:latin typeface="Abadi" panose="020B0604020104020204" pitchFamily="34" charset="0"/>
                <a:cs typeface="Carlito"/>
              </a:rPr>
              <a:t>if </a:t>
            </a:r>
            <a:r>
              <a:rPr lang="en-US" sz="1800" dirty="0">
                <a:solidFill>
                  <a:srgbClr val="404040"/>
                </a:solidFill>
                <a:latin typeface="Abadi" panose="020B0604020104020204" pitchFamily="34" charset="0"/>
                <a:cs typeface="Carlito"/>
              </a:rPr>
              <a:t>‘Mission </a:t>
            </a:r>
            <a:r>
              <a:rPr lang="en-US" sz="1800" spc="-5" dirty="0">
                <a:solidFill>
                  <a:srgbClr val="404040"/>
                </a:solidFill>
                <a:latin typeface="Abadi" panose="020B0604020104020204" pitchFamily="34" charset="0"/>
                <a:cs typeface="Carlito"/>
              </a:rPr>
              <a:t>Outcome’ is </a:t>
            </a:r>
            <a:r>
              <a:rPr lang="en-US" sz="1800" spc="-30" dirty="0">
                <a:solidFill>
                  <a:srgbClr val="404040"/>
                </a:solidFill>
                <a:latin typeface="Abadi" panose="020B0604020104020204" pitchFamily="34" charset="0"/>
                <a:cs typeface="Carlito"/>
              </a:rPr>
              <a:t>True </a:t>
            </a:r>
            <a:r>
              <a:rPr lang="en-US" sz="1800" dirty="0">
                <a:solidFill>
                  <a:srgbClr val="404040"/>
                </a:solidFill>
                <a:latin typeface="Abadi" panose="020B0604020104020204" pitchFamily="34" charset="0"/>
                <a:cs typeface="Carlito"/>
              </a:rPr>
              <a:t>and 0 </a:t>
            </a:r>
            <a:r>
              <a:rPr lang="en-US" sz="1800" spc="-5" dirty="0">
                <a:solidFill>
                  <a:srgbClr val="404040"/>
                </a:solidFill>
                <a:latin typeface="Abadi" panose="020B0604020104020204" pitchFamily="34" charset="0"/>
                <a:cs typeface="Carlito"/>
              </a:rPr>
              <a:t>otherwise.  </a:t>
            </a:r>
            <a:r>
              <a:rPr lang="en-US" sz="1800" u="heavy" spc="-20" dirty="0">
                <a:solidFill>
                  <a:srgbClr val="404040"/>
                </a:solidFill>
                <a:uFill>
                  <a:solidFill>
                    <a:srgbClr val="404040"/>
                  </a:solidFill>
                </a:uFill>
                <a:latin typeface="Abadi" panose="020B0604020104020204" pitchFamily="34" charset="0"/>
                <a:cs typeface="Carlito"/>
              </a:rPr>
              <a:t>Value </a:t>
            </a:r>
            <a:r>
              <a:rPr lang="en-US" sz="1800" u="heavy" dirty="0">
                <a:solidFill>
                  <a:srgbClr val="404040"/>
                </a:solidFill>
                <a:uFill>
                  <a:solidFill>
                    <a:srgbClr val="404040"/>
                  </a:solidFill>
                </a:uFill>
                <a:latin typeface="Abadi" panose="020B0604020104020204" pitchFamily="34" charset="0"/>
                <a:cs typeface="Carlito"/>
              </a:rPr>
              <a:t>Mapping:</a:t>
            </a:r>
            <a:endParaRPr lang="en-US" sz="1800" dirty="0">
              <a:latin typeface="Abadi" panose="020B0604020104020204" pitchFamily="34" charset="0"/>
              <a:cs typeface="Carlito"/>
            </a:endParaRPr>
          </a:p>
          <a:p>
            <a:pPr marL="16510">
              <a:lnSpc>
                <a:spcPct val="100000"/>
              </a:lnSpc>
              <a:spcBef>
                <a:spcPts val="1275"/>
              </a:spcBef>
            </a:pPr>
            <a:r>
              <a:rPr lang="en-US" sz="1800" spc="-30" dirty="0">
                <a:solidFill>
                  <a:srgbClr val="404040"/>
                </a:solidFill>
                <a:latin typeface="Abadi" panose="020B0604020104020204" pitchFamily="34" charset="0"/>
                <a:cs typeface="Carlito"/>
              </a:rPr>
              <a:t>True </a:t>
            </a:r>
            <a:r>
              <a:rPr lang="en-US" sz="1800" dirty="0">
                <a:solidFill>
                  <a:srgbClr val="404040"/>
                </a:solidFill>
                <a:latin typeface="Abadi" panose="020B0604020104020204" pitchFamily="34" charset="0"/>
                <a:cs typeface="Carlito"/>
              </a:rPr>
              <a:t>ASDS, </a:t>
            </a:r>
            <a:r>
              <a:rPr lang="en-US" sz="1800" spc="-30" dirty="0">
                <a:solidFill>
                  <a:srgbClr val="404040"/>
                </a:solidFill>
                <a:latin typeface="Abadi" panose="020B0604020104020204" pitchFamily="34" charset="0"/>
                <a:cs typeface="Carlito"/>
              </a:rPr>
              <a:t>True </a:t>
            </a:r>
            <a:r>
              <a:rPr lang="en-US" sz="1800" spc="-10" dirty="0">
                <a:solidFill>
                  <a:srgbClr val="404040"/>
                </a:solidFill>
                <a:latin typeface="Abadi" panose="020B0604020104020204" pitchFamily="34" charset="0"/>
                <a:cs typeface="Carlito"/>
              </a:rPr>
              <a:t>RTLS, </a:t>
            </a:r>
            <a:r>
              <a:rPr lang="en-US" sz="1800" dirty="0">
                <a:solidFill>
                  <a:srgbClr val="404040"/>
                </a:solidFill>
                <a:latin typeface="Abadi" panose="020B0604020104020204" pitchFamily="34" charset="0"/>
                <a:cs typeface="Carlito"/>
              </a:rPr>
              <a:t>&amp; </a:t>
            </a:r>
            <a:r>
              <a:rPr lang="en-US" sz="1800" spc="-30" dirty="0">
                <a:solidFill>
                  <a:srgbClr val="404040"/>
                </a:solidFill>
                <a:latin typeface="Abadi" panose="020B0604020104020204" pitchFamily="34" charset="0"/>
                <a:cs typeface="Carlito"/>
              </a:rPr>
              <a:t>True </a:t>
            </a:r>
            <a:r>
              <a:rPr lang="en-US" sz="1800" dirty="0">
                <a:solidFill>
                  <a:srgbClr val="404040"/>
                </a:solidFill>
                <a:latin typeface="Abadi" panose="020B0604020104020204" pitchFamily="34" charset="0"/>
                <a:cs typeface="Carlito"/>
              </a:rPr>
              <a:t>Ocean – </a:t>
            </a:r>
            <a:r>
              <a:rPr lang="en-US" sz="1800" spc="-10" dirty="0">
                <a:solidFill>
                  <a:srgbClr val="404040"/>
                </a:solidFill>
                <a:latin typeface="Abadi" panose="020B0604020104020204" pitchFamily="34" charset="0"/>
                <a:cs typeface="Carlito"/>
              </a:rPr>
              <a:t>set to </a:t>
            </a:r>
            <a:r>
              <a:rPr lang="en-US" sz="1800" spc="-5" dirty="0">
                <a:solidFill>
                  <a:srgbClr val="404040"/>
                </a:solidFill>
                <a:latin typeface="Abadi" panose="020B0604020104020204" pitchFamily="34" charset="0"/>
                <a:cs typeface="Carlito"/>
              </a:rPr>
              <a:t>-&gt;</a:t>
            </a:r>
            <a:r>
              <a:rPr lang="en-US" sz="1800" spc="-80"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1</a:t>
            </a:r>
            <a:endParaRPr lang="en-US" sz="1800" dirty="0">
              <a:latin typeface="Abadi" panose="020B0604020104020204" pitchFamily="34" charset="0"/>
              <a:cs typeface="Carlito"/>
            </a:endParaRPr>
          </a:p>
          <a:p>
            <a:pPr marL="16510">
              <a:lnSpc>
                <a:spcPct val="100000"/>
              </a:lnSpc>
              <a:spcBef>
                <a:spcPts val="1200"/>
              </a:spcBef>
            </a:pPr>
            <a:r>
              <a:rPr lang="en-US" sz="1800" dirty="0">
                <a:solidFill>
                  <a:srgbClr val="404040"/>
                </a:solidFill>
                <a:latin typeface="Abadi" panose="020B0604020104020204" pitchFamily="34" charset="0"/>
                <a:cs typeface="Carlito"/>
              </a:rPr>
              <a:t>None </a:t>
            </a:r>
            <a:r>
              <a:rPr lang="en-US" sz="1800" dirty="0" err="1">
                <a:solidFill>
                  <a:srgbClr val="404040"/>
                </a:solidFill>
                <a:latin typeface="Abadi" panose="020B0604020104020204" pitchFamily="34" charset="0"/>
                <a:cs typeface="Carlito"/>
              </a:rPr>
              <a:t>None</a:t>
            </a:r>
            <a:r>
              <a:rPr lang="en-US" sz="1800" dirty="0">
                <a:solidFill>
                  <a:srgbClr val="404040"/>
                </a:solidFill>
                <a:latin typeface="Abadi" panose="020B0604020104020204" pitchFamily="34" charset="0"/>
                <a:cs typeface="Carlito"/>
              </a:rPr>
              <a:t>, </a:t>
            </a:r>
            <a:r>
              <a:rPr lang="en-US" sz="1800" spc="-15" dirty="0">
                <a:solidFill>
                  <a:srgbClr val="404040"/>
                </a:solidFill>
                <a:latin typeface="Abadi" panose="020B0604020104020204" pitchFamily="34" charset="0"/>
                <a:cs typeface="Carlito"/>
              </a:rPr>
              <a:t>False </a:t>
            </a:r>
            <a:r>
              <a:rPr lang="en-US" sz="1800" dirty="0">
                <a:solidFill>
                  <a:srgbClr val="404040"/>
                </a:solidFill>
                <a:latin typeface="Abadi" panose="020B0604020104020204" pitchFamily="34" charset="0"/>
                <a:cs typeface="Carlito"/>
              </a:rPr>
              <a:t>ASDS, None ASDS, </a:t>
            </a:r>
            <a:r>
              <a:rPr lang="en-US" sz="1800" spc="-15" dirty="0">
                <a:solidFill>
                  <a:srgbClr val="404040"/>
                </a:solidFill>
                <a:latin typeface="Abadi" panose="020B0604020104020204" pitchFamily="34" charset="0"/>
                <a:cs typeface="Carlito"/>
              </a:rPr>
              <a:t>False </a:t>
            </a:r>
            <a:r>
              <a:rPr lang="en-US" sz="1800" dirty="0">
                <a:solidFill>
                  <a:srgbClr val="404040"/>
                </a:solidFill>
                <a:latin typeface="Abadi" panose="020B0604020104020204" pitchFamily="34" charset="0"/>
                <a:cs typeface="Carlito"/>
              </a:rPr>
              <a:t>Ocean, </a:t>
            </a:r>
            <a:r>
              <a:rPr lang="en-US" sz="1800" spc="-15" dirty="0">
                <a:solidFill>
                  <a:srgbClr val="404040"/>
                </a:solidFill>
                <a:latin typeface="Abadi" panose="020B0604020104020204" pitchFamily="34" charset="0"/>
                <a:cs typeface="Carlito"/>
              </a:rPr>
              <a:t>False </a:t>
            </a:r>
            <a:r>
              <a:rPr lang="en-US" sz="1800" spc="-10" dirty="0">
                <a:solidFill>
                  <a:srgbClr val="404040"/>
                </a:solidFill>
                <a:latin typeface="Abadi" panose="020B0604020104020204" pitchFamily="34" charset="0"/>
                <a:cs typeface="Carlito"/>
              </a:rPr>
              <a:t>RTLS </a:t>
            </a:r>
            <a:r>
              <a:rPr lang="en-US" sz="1800" dirty="0">
                <a:solidFill>
                  <a:srgbClr val="404040"/>
                </a:solidFill>
                <a:latin typeface="Abadi" panose="020B0604020104020204" pitchFamily="34" charset="0"/>
                <a:cs typeface="Carlito"/>
              </a:rPr>
              <a:t>– </a:t>
            </a:r>
            <a:r>
              <a:rPr lang="en-US" sz="1800" spc="-10" dirty="0">
                <a:solidFill>
                  <a:srgbClr val="404040"/>
                </a:solidFill>
                <a:latin typeface="Abadi" panose="020B0604020104020204" pitchFamily="34" charset="0"/>
                <a:cs typeface="Carlito"/>
              </a:rPr>
              <a:t>set to </a:t>
            </a:r>
            <a:r>
              <a:rPr lang="en-US" sz="1800" spc="-5" dirty="0">
                <a:solidFill>
                  <a:srgbClr val="404040"/>
                </a:solidFill>
                <a:latin typeface="Abadi" panose="020B0604020104020204" pitchFamily="34" charset="0"/>
                <a:cs typeface="Carlito"/>
              </a:rPr>
              <a:t>-&gt;</a:t>
            </a:r>
            <a:r>
              <a:rPr lang="en-US" sz="1800" spc="-105" dirty="0">
                <a:solidFill>
                  <a:srgbClr val="404040"/>
                </a:solidFill>
                <a:latin typeface="Abadi" panose="020B0604020104020204" pitchFamily="34" charset="0"/>
                <a:cs typeface="Carlito"/>
              </a:rPr>
              <a:t> </a:t>
            </a:r>
            <a:r>
              <a:rPr lang="en-US" sz="1800" dirty="0">
                <a:solidFill>
                  <a:srgbClr val="404040"/>
                </a:solidFill>
                <a:latin typeface="Abadi" panose="020B0604020104020204" pitchFamily="34" charset="0"/>
                <a:cs typeface="Carlito"/>
              </a:rPr>
              <a:t>0</a:t>
            </a:r>
            <a:endParaRPr lang="en-US" sz="1800" dirty="0">
              <a:latin typeface="Abadi" panose="020B0604020104020204" pitchFamily="34" charset="0"/>
              <a:cs typeface="Carlito"/>
            </a:endParaRPr>
          </a:p>
          <a:p>
            <a:endParaRPr lang="en-GB" dirty="0"/>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http://schemas.microsoft.com/office/2006/documentManagement/types"/>
    <ds:schemaRef ds:uri="http://schemas.microsoft.com/office/infopath/2007/PartnerControls"/>
    <ds:schemaRef ds:uri="http://purl.org/dc/terms/"/>
    <ds:schemaRef ds:uri="http://www.w3.org/XML/1998/namespace"/>
    <ds:schemaRef ds:uri="http://purl.org/dc/elements/1.1/"/>
    <ds:schemaRef ds:uri="http://schemas.openxmlformats.org/package/2006/metadata/core-properties"/>
    <ds:schemaRef ds:uri="f80a141d-92ca-4d3d-9308-f7e7b1d44ce8"/>
    <ds:schemaRef ds:uri="155be751-a274-42e8-93fb-f39d3b9bccc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6</TotalTime>
  <Words>2166</Words>
  <Application>Microsoft Office PowerPoint</Application>
  <PresentationFormat>Widescreen</PresentationFormat>
  <Paragraphs>273</Paragraphs>
  <Slides>40</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Ahmed Gharib</cp:lastModifiedBy>
  <cp:revision>209</cp:revision>
  <dcterms:created xsi:type="dcterms:W3CDTF">2021-04-29T18:58:34Z</dcterms:created>
  <dcterms:modified xsi:type="dcterms:W3CDTF">2023-01-02T09:45:59Z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